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1430000" cy="13106400"/>
  <p:notesSz cx="11430000" cy="13106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73625" y="2540000"/>
            <a:ext cx="5269230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75B8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75B8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75B8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75B8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7375" y="463550"/>
            <a:ext cx="10255250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75B8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500" y="2381249"/>
            <a:ext cx="10287000" cy="1990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hyperlink" Target="https://gamma.app/?utm_source=made-with-gamma" TargetMode="External"/><Relationship Id="rId6" Type="http://schemas.openxmlformats.org/officeDocument/2006/relationships/image" Target="../media/image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14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44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hyperlink" Target="https://gamma.app/?utm_source=made-with-gamma" TargetMode="External"/><Relationship Id="rId6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hyperlink" Target="https://gamma.app/?utm_source=made-with-gamma" TargetMode="External"/><Relationship Id="rId10" Type="http://schemas.openxmlformats.org/officeDocument/2006/relationships/image" Target="../media/image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hyperlink" Target="https://gamma.app/?utm_source=made-with-gamma" TargetMode="External"/><Relationship Id="rId6" Type="http://schemas.openxmlformats.org/officeDocument/2006/relationships/image" Target="../media/image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hyperlink" Target="https://gamma.app/?utm_source=made-with-gamma" TargetMode="External"/><Relationship Id="rId8" Type="http://schemas.openxmlformats.org/officeDocument/2006/relationships/image" Target="../media/image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hyperlink" Target="https://gamma.app/?utm_source=made-with-gamma" TargetMode="External"/><Relationship Id="rId6" Type="http://schemas.openxmlformats.org/officeDocument/2006/relationships/image" Target="../media/image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46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hyperlink" Target="https://gamma.app/?utm_source=made-with-gamma" TargetMode="External"/><Relationship Id="rId12" Type="http://schemas.openxmlformats.org/officeDocument/2006/relationships/image" Target="../media/image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hyperlink" Target="https://gamma.app/?utm_source=made-with-gamma" TargetMode="External"/><Relationship Id="rId8" Type="http://schemas.openxmlformats.org/officeDocument/2006/relationships/image" Target="../media/image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s://gamma.app/?utm_source=made-with-gamma" TargetMode="External"/><Relationship Id="rId6" Type="http://schemas.openxmlformats.org/officeDocument/2006/relationships/image" Target="../media/image2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hyperlink" Target="https://gamma.app/?utm_source=made-with-gamma" TargetMode="External"/><Relationship Id="rId8" Type="http://schemas.openxmlformats.org/officeDocument/2006/relationships/image" Target="../media/image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5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g"/><Relationship Id="rId3" Type="http://schemas.openxmlformats.org/officeDocument/2006/relationships/image" Target="../media/image127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43750" y="253"/>
            <a:ext cx="4286250" cy="6438900"/>
            <a:chOff x="7143750" y="253"/>
            <a:chExt cx="4286250" cy="6438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2139950"/>
            <a:ext cx="5363210" cy="11112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pc="190"/>
              <a:t>Indian</a:t>
            </a:r>
            <a:r>
              <a:rPr dirty="0" spc="110"/>
              <a:t> </a:t>
            </a:r>
            <a:r>
              <a:rPr dirty="0" spc="270"/>
              <a:t>Navy</a:t>
            </a:r>
            <a:r>
              <a:rPr dirty="0" spc="110"/>
              <a:t> </a:t>
            </a:r>
            <a:r>
              <a:rPr dirty="0" spc="185"/>
              <a:t>SQL</a:t>
            </a:r>
            <a:r>
              <a:rPr dirty="0" spc="114"/>
              <a:t> </a:t>
            </a:r>
            <a:r>
              <a:rPr dirty="0" spc="125"/>
              <a:t>Database </a:t>
            </a:r>
            <a:r>
              <a:rPr dirty="0" spc="215"/>
              <a:t>System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87375" y="3521075"/>
            <a:ext cx="4939030" cy="697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 b="1">
                <a:solidFill>
                  <a:srgbClr val="D6E5EF"/>
                </a:solidFill>
                <a:latin typeface="Roboto"/>
                <a:cs typeface="Roboto"/>
              </a:rPr>
              <a:t>DBMS/SQL</a:t>
            </a:r>
            <a:r>
              <a:rPr dirty="0" sz="1350" spc="-1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Project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comprehensive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solution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modern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7258050"/>
          </a:xfrm>
          <a:custGeom>
            <a:avLst/>
            <a:gdLst/>
            <a:ahLst/>
            <a:cxnLst/>
            <a:rect l="l" t="t" r="r" b="b"/>
            <a:pathLst>
              <a:path w="11430000" h="7258050">
                <a:moveTo>
                  <a:pt x="11430000" y="0"/>
                </a:moveTo>
                <a:lnTo>
                  <a:pt x="0" y="0"/>
                </a:lnTo>
                <a:lnTo>
                  <a:pt x="0" y="7258050"/>
                </a:lnTo>
                <a:lnTo>
                  <a:pt x="11430000" y="72580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287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375" y="2606674"/>
            <a:ext cx="336804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70"/>
              <a:t>Real-</a:t>
            </a:r>
            <a:r>
              <a:rPr dirty="0" spc="155"/>
              <a:t>Life</a:t>
            </a:r>
            <a:r>
              <a:rPr dirty="0" spc="135"/>
              <a:t> </a:t>
            </a:r>
            <a:r>
              <a:rPr dirty="0" spc="180"/>
              <a:t>Impact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600075" y="3409949"/>
            <a:ext cx="10229850" cy="2247900"/>
          </a:xfrm>
          <a:custGeom>
            <a:avLst/>
            <a:gdLst/>
            <a:ahLst/>
            <a:cxnLst/>
            <a:rect l="l" t="t" r="r" b="b"/>
            <a:pathLst>
              <a:path w="10229850" h="2247900">
                <a:moveTo>
                  <a:pt x="10229850" y="18592"/>
                </a:moveTo>
                <a:lnTo>
                  <a:pt x="10211257" y="0"/>
                </a:lnTo>
                <a:lnTo>
                  <a:pt x="5114925" y="0"/>
                </a:lnTo>
                <a:lnTo>
                  <a:pt x="18580" y="0"/>
                </a:lnTo>
                <a:lnTo>
                  <a:pt x="0" y="18592"/>
                </a:lnTo>
                <a:lnTo>
                  <a:pt x="0" y="1257300"/>
                </a:lnTo>
                <a:lnTo>
                  <a:pt x="0" y="2226475"/>
                </a:lnTo>
                <a:lnTo>
                  <a:pt x="0" y="2229320"/>
                </a:lnTo>
                <a:lnTo>
                  <a:pt x="546" y="2232037"/>
                </a:lnTo>
                <a:lnTo>
                  <a:pt x="18580" y="2247900"/>
                </a:lnTo>
                <a:lnTo>
                  <a:pt x="10211257" y="2247900"/>
                </a:lnTo>
                <a:lnTo>
                  <a:pt x="10229850" y="2229320"/>
                </a:lnTo>
                <a:lnTo>
                  <a:pt x="10229850" y="18592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58825" y="3573462"/>
            <a:ext cx="4543425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35">
                <a:solidFill>
                  <a:srgbClr val="D6E5EF"/>
                </a:solidFill>
                <a:latin typeface="Cambria"/>
                <a:cs typeface="Cambria"/>
              </a:rPr>
              <a:t>Enhanced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Coordination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Seamless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information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sharing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commands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and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departments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715000" y="3409949"/>
            <a:ext cx="5114925" cy="1257300"/>
            <a:chOff x="5715000" y="3409949"/>
            <a:chExt cx="5114925" cy="1257300"/>
          </a:xfrm>
        </p:grpSpPr>
        <p:sp>
          <p:nvSpPr>
            <p:cNvPr id="8" name="object 8" descr=""/>
            <p:cNvSpPr/>
            <p:nvPr/>
          </p:nvSpPr>
          <p:spPr>
            <a:xfrm>
              <a:off x="5715000" y="3409949"/>
              <a:ext cx="5114925" cy="1257300"/>
            </a:xfrm>
            <a:custGeom>
              <a:avLst/>
              <a:gdLst/>
              <a:ahLst/>
              <a:cxnLst/>
              <a:rect l="l" t="t" r="r" b="b"/>
              <a:pathLst>
                <a:path w="5114925" h="1257300">
                  <a:moveTo>
                    <a:pt x="5096332" y="0"/>
                  </a:moveTo>
                  <a:lnTo>
                    <a:pt x="0" y="0"/>
                  </a:lnTo>
                  <a:lnTo>
                    <a:pt x="0" y="1257300"/>
                  </a:lnTo>
                  <a:lnTo>
                    <a:pt x="5114925" y="1257300"/>
                  </a:lnTo>
                  <a:lnTo>
                    <a:pt x="5114925" y="18592"/>
                  </a:lnTo>
                  <a:lnTo>
                    <a:pt x="5096332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715000" y="3409949"/>
              <a:ext cx="19050" cy="1257300"/>
            </a:xfrm>
            <a:custGeom>
              <a:avLst/>
              <a:gdLst/>
              <a:ahLst/>
              <a:cxnLst/>
              <a:rect l="l" t="t" r="r" b="b"/>
              <a:pathLst>
                <a:path w="19050" h="1257300">
                  <a:moveTo>
                    <a:pt x="12153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1247775"/>
                  </a:lnTo>
                  <a:lnTo>
                    <a:pt x="0" y="1250403"/>
                  </a:lnTo>
                  <a:lnTo>
                    <a:pt x="927" y="1252651"/>
                  </a:lnTo>
                  <a:lnTo>
                    <a:pt x="4648" y="1256372"/>
                  </a:lnTo>
                  <a:lnTo>
                    <a:pt x="6896" y="1257300"/>
                  </a:lnTo>
                  <a:lnTo>
                    <a:pt x="12153" y="1257300"/>
                  </a:lnTo>
                  <a:lnTo>
                    <a:pt x="14401" y="1256372"/>
                  </a:lnTo>
                  <a:lnTo>
                    <a:pt x="18122" y="1252651"/>
                  </a:lnTo>
                  <a:lnTo>
                    <a:pt x="19050" y="1250403"/>
                  </a:lnTo>
                  <a:lnTo>
                    <a:pt x="19050" y="6896"/>
                  </a:lnTo>
                  <a:lnTo>
                    <a:pt x="18122" y="4648"/>
                  </a:lnTo>
                  <a:lnTo>
                    <a:pt x="14401" y="927"/>
                  </a:lnTo>
                  <a:lnTo>
                    <a:pt x="12153" y="0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873750" y="3573462"/>
            <a:ext cx="4535170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Operational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Efficiency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Reduced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processing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time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from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hours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seconds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critical queries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00075" y="4667249"/>
            <a:ext cx="5114925" cy="990600"/>
            <a:chOff x="600075" y="4667249"/>
            <a:chExt cx="5114925" cy="990600"/>
          </a:xfrm>
        </p:grpSpPr>
        <p:sp>
          <p:nvSpPr>
            <p:cNvPr id="12" name="object 12" descr=""/>
            <p:cNvSpPr/>
            <p:nvPr/>
          </p:nvSpPr>
          <p:spPr>
            <a:xfrm>
              <a:off x="600075" y="4667249"/>
              <a:ext cx="5114925" cy="990600"/>
            </a:xfrm>
            <a:custGeom>
              <a:avLst/>
              <a:gdLst/>
              <a:ahLst/>
              <a:cxnLst/>
              <a:rect l="l" t="t" r="r" b="b"/>
              <a:pathLst>
                <a:path w="5114925" h="990600">
                  <a:moveTo>
                    <a:pt x="5114925" y="0"/>
                  </a:moveTo>
                  <a:lnTo>
                    <a:pt x="0" y="0"/>
                  </a:lnTo>
                  <a:lnTo>
                    <a:pt x="0" y="969175"/>
                  </a:lnTo>
                  <a:lnTo>
                    <a:pt x="0" y="972007"/>
                  </a:lnTo>
                  <a:lnTo>
                    <a:pt x="18588" y="990600"/>
                  </a:lnTo>
                  <a:lnTo>
                    <a:pt x="5114925" y="990600"/>
                  </a:lnTo>
                  <a:lnTo>
                    <a:pt x="5114925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00075" y="4667249"/>
              <a:ext cx="5114925" cy="19050"/>
            </a:xfrm>
            <a:custGeom>
              <a:avLst/>
              <a:gdLst/>
              <a:ahLst/>
              <a:cxnLst/>
              <a:rect l="l" t="t" r="r" b="b"/>
              <a:pathLst>
                <a:path w="5114925" h="19050">
                  <a:moveTo>
                    <a:pt x="5108028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96" y="19050"/>
                  </a:lnTo>
                  <a:lnTo>
                    <a:pt x="5108028" y="19050"/>
                  </a:lnTo>
                  <a:lnTo>
                    <a:pt x="5110276" y="18122"/>
                  </a:lnTo>
                  <a:lnTo>
                    <a:pt x="5113997" y="14401"/>
                  </a:lnTo>
                  <a:lnTo>
                    <a:pt x="5114925" y="12153"/>
                  </a:lnTo>
                  <a:lnTo>
                    <a:pt x="5114925" y="6896"/>
                  </a:lnTo>
                  <a:lnTo>
                    <a:pt x="5113997" y="4648"/>
                  </a:lnTo>
                  <a:lnTo>
                    <a:pt x="5110276" y="927"/>
                  </a:lnTo>
                  <a:lnTo>
                    <a:pt x="5108028" y="0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58825" y="4830762"/>
            <a:ext cx="444690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Data</a:t>
            </a:r>
            <a:r>
              <a:rPr dirty="0" sz="1650" spc="5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Security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Military-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grade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protection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sensitive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defence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information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715000" y="4667249"/>
            <a:ext cx="5114925" cy="990600"/>
            <a:chOff x="5715000" y="4667249"/>
            <a:chExt cx="5114925" cy="990600"/>
          </a:xfrm>
        </p:grpSpPr>
        <p:sp>
          <p:nvSpPr>
            <p:cNvPr id="16" name="object 16" descr=""/>
            <p:cNvSpPr/>
            <p:nvPr/>
          </p:nvSpPr>
          <p:spPr>
            <a:xfrm>
              <a:off x="5715000" y="4667249"/>
              <a:ext cx="5114925" cy="990600"/>
            </a:xfrm>
            <a:custGeom>
              <a:avLst/>
              <a:gdLst/>
              <a:ahLst/>
              <a:cxnLst/>
              <a:rect l="l" t="t" r="r" b="b"/>
              <a:pathLst>
                <a:path w="5114925" h="990600">
                  <a:moveTo>
                    <a:pt x="5114925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5096332" y="990600"/>
                  </a:lnTo>
                  <a:lnTo>
                    <a:pt x="5099075" y="990053"/>
                  </a:lnTo>
                  <a:lnTo>
                    <a:pt x="5114925" y="972007"/>
                  </a:lnTo>
                  <a:lnTo>
                    <a:pt x="5114925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715000" y="4667249"/>
              <a:ext cx="5114925" cy="990600"/>
            </a:xfrm>
            <a:custGeom>
              <a:avLst/>
              <a:gdLst/>
              <a:ahLst/>
              <a:cxnLst/>
              <a:rect l="l" t="t" r="r" b="b"/>
              <a:pathLst>
                <a:path w="5114925" h="990600">
                  <a:moveTo>
                    <a:pt x="5114925" y="6896"/>
                  </a:moveTo>
                  <a:lnTo>
                    <a:pt x="5113998" y="4648"/>
                  </a:lnTo>
                  <a:lnTo>
                    <a:pt x="5110277" y="927"/>
                  </a:lnTo>
                  <a:lnTo>
                    <a:pt x="5108029" y="0"/>
                  </a:lnTo>
                  <a:lnTo>
                    <a:pt x="12153" y="0"/>
                  </a:lnTo>
                  <a:lnTo>
                    <a:pt x="6896" y="0"/>
                  </a:lnTo>
                  <a:lnTo>
                    <a:pt x="4648" y="927"/>
                  </a:lnTo>
                  <a:lnTo>
                    <a:pt x="914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0" y="981075"/>
                  </a:lnTo>
                  <a:lnTo>
                    <a:pt x="0" y="983703"/>
                  </a:lnTo>
                  <a:lnTo>
                    <a:pt x="914" y="985964"/>
                  </a:lnTo>
                  <a:lnTo>
                    <a:pt x="4648" y="989672"/>
                  </a:lnTo>
                  <a:lnTo>
                    <a:pt x="6896" y="990600"/>
                  </a:lnTo>
                  <a:lnTo>
                    <a:pt x="12153" y="990600"/>
                  </a:lnTo>
                  <a:lnTo>
                    <a:pt x="14401" y="989672"/>
                  </a:lnTo>
                  <a:lnTo>
                    <a:pt x="18122" y="985964"/>
                  </a:lnTo>
                  <a:lnTo>
                    <a:pt x="19050" y="983703"/>
                  </a:lnTo>
                  <a:lnTo>
                    <a:pt x="19050" y="19050"/>
                  </a:lnTo>
                  <a:lnTo>
                    <a:pt x="5108029" y="19050"/>
                  </a:lnTo>
                  <a:lnTo>
                    <a:pt x="5110277" y="18122"/>
                  </a:lnTo>
                  <a:lnTo>
                    <a:pt x="5113998" y="14401"/>
                  </a:lnTo>
                  <a:lnTo>
                    <a:pt x="5114925" y="12153"/>
                  </a:lnTo>
                  <a:lnTo>
                    <a:pt x="5114925" y="6896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873750" y="4830762"/>
            <a:ext cx="446278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Strategic </a:t>
            </a: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Advantage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Data-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driven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decision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making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national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maritime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security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44550" y="5993764"/>
            <a:ext cx="97053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600"/>
              </a:lnSpc>
              <a:spcBef>
                <a:spcPts val="100"/>
              </a:spcBef>
            </a:pP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"A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robust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system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the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backbone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modern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enabling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swift,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informed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decisions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that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protect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national interests."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00075" y="5848351"/>
            <a:ext cx="19050" cy="933450"/>
            <a:chOff x="600075" y="5848351"/>
            <a:chExt cx="19050" cy="933450"/>
          </a:xfrm>
        </p:grpSpPr>
        <p:sp>
          <p:nvSpPr>
            <p:cNvPr id="21" name="object 21" descr=""/>
            <p:cNvSpPr/>
            <p:nvPr/>
          </p:nvSpPr>
          <p:spPr>
            <a:xfrm>
              <a:off x="600075" y="5848351"/>
              <a:ext cx="19050" cy="933450"/>
            </a:xfrm>
            <a:custGeom>
              <a:avLst/>
              <a:gdLst/>
              <a:ahLst/>
              <a:cxnLst/>
              <a:rect l="l" t="t" r="r" b="b"/>
              <a:pathLst>
                <a:path w="19050" h="933450">
                  <a:moveTo>
                    <a:pt x="19050" y="0"/>
                  </a:moveTo>
                  <a:lnTo>
                    <a:pt x="0" y="0"/>
                  </a:lnTo>
                  <a:lnTo>
                    <a:pt x="0" y="933450"/>
                  </a:lnTo>
                  <a:lnTo>
                    <a:pt x="19050" y="9334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65A7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5" y="5848351"/>
              <a:ext cx="19050" cy="933450"/>
            </a:xfrm>
            <a:prstGeom prst="rect">
              <a:avLst/>
            </a:prstGeom>
          </p:spPr>
        </p:pic>
      </p:grpSp>
      <p:pic>
        <p:nvPicPr>
          <p:cNvPr id="23" name="object 23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674903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2406650"/>
            <a:ext cx="3712210" cy="107315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 spc="135"/>
              <a:t>Database</a:t>
            </a:r>
            <a:r>
              <a:rPr dirty="0" spc="114"/>
              <a:t> </a:t>
            </a:r>
            <a:r>
              <a:rPr dirty="0" spc="175"/>
              <a:t>Design</a:t>
            </a:r>
            <a:r>
              <a:rPr dirty="0" spc="114"/>
              <a:t> </a:t>
            </a:r>
            <a:r>
              <a:rPr dirty="0" spc="-65"/>
              <a:t>&amp; </a:t>
            </a:r>
            <a:r>
              <a:rPr dirty="0" spc="150"/>
              <a:t>Architecture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873625" y="3749675"/>
            <a:ext cx="506476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Comprehensive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DBMS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5" name="object 5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287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87375" y="2997200"/>
            <a:ext cx="310959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00">
                <a:solidFill>
                  <a:srgbClr val="75B8FF"/>
                </a:solidFill>
                <a:latin typeface="Cambria"/>
                <a:cs typeface="Cambria"/>
              </a:rPr>
              <a:t>Database </a:t>
            </a:r>
            <a:r>
              <a:rPr dirty="0" sz="2700" spc="110">
                <a:solidFill>
                  <a:srgbClr val="75B8FF"/>
                </a:solidFill>
                <a:latin typeface="Cambria"/>
                <a:cs typeface="Cambria"/>
              </a:rPr>
              <a:t>Overview</a:t>
            </a:r>
            <a:endParaRPr sz="2700">
              <a:latin typeface="Cambria"/>
              <a:cs typeface="Cambri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00075" y="3629025"/>
            <a:ext cx="3295650" cy="1943100"/>
            <a:chOff x="600075" y="3629025"/>
            <a:chExt cx="3295650" cy="1943100"/>
          </a:xfrm>
        </p:grpSpPr>
        <p:sp>
          <p:nvSpPr>
            <p:cNvPr id="5" name="object 5" descr=""/>
            <p:cNvSpPr/>
            <p:nvPr/>
          </p:nvSpPr>
          <p:spPr>
            <a:xfrm>
              <a:off x="600075" y="3629025"/>
              <a:ext cx="3295650" cy="1943100"/>
            </a:xfrm>
            <a:custGeom>
              <a:avLst/>
              <a:gdLst/>
              <a:ahLst/>
              <a:cxnLst/>
              <a:rect l="l" t="t" r="r" b="b"/>
              <a:pathLst>
                <a:path w="3295650" h="1943100">
                  <a:moveTo>
                    <a:pt x="327705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1921670"/>
                  </a:lnTo>
                  <a:lnTo>
                    <a:pt x="0" y="1924507"/>
                  </a:lnTo>
                  <a:lnTo>
                    <a:pt x="18588" y="1943096"/>
                  </a:lnTo>
                  <a:lnTo>
                    <a:pt x="3277057" y="1943096"/>
                  </a:lnTo>
                  <a:lnTo>
                    <a:pt x="3295650" y="1924507"/>
                  </a:lnTo>
                  <a:lnTo>
                    <a:pt x="3295650" y="18592"/>
                  </a:lnTo>
                  <a:lnTo>
                    <a:pt x="3279800" y="546"/>
                  </a:lnTo>
                  <a:lnTo>
                    <a:pt x="327705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4" y="3800475"/>
              <a:ext cx="514349" cy="5143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314" y="3938264"/>
              <a:ext cx="241598" cy="24160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58825" y="4478337"/>
            <a:ext cx="191135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Total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Tables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25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interconnected tables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067175" y="3629025"/>
            <a:ext cx="3295650" cy="1943100"/>
            <a:chOff x="4067175" y="3629025"/>
            <a:chExt cx="3295650" cy="1943100"/>
          </a:xfrm>
        </p:grpSpPr>
        <p:sp>
          <p:nvSpPr>
            <p:cNvPr id="10" name="object 10" descr=""/>
            <p:cNvSpPr/>
            <p:nvPr/>
          </p:nvSpPr>
          <p:spPr>
            <a:xfrm>
              <a:off x="4067175" y="3629025"/>
              <a:ext cx="3295650" cy="1943100"/>
            </a:xfrm>
            <a:custGeom>
              <a:avLst/>
              <a:gdLst/>
              <a:ahLst/>
              <a:cxnLst/>
              <a:rect l="l" t="t" r="r" b="b"/>
              <a:pathLst>
                <a:path w="3295650" h="1943100">
                  <a:moveTo>
                    <a:pt x="3277057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921670"/>
                  </a:lnTo>
                  <a:lnTo>
                    <a:pt x="0" y="1924507"/>
                  </a:lnTo>
                  <a:lnTo>
                    <a:pt x="18592" y="1943096"/>
                  </a:lnTo>
                  <a:lnTo>
                    <a:pt x="3277057" y="1943096"/>
                  </a:lnTo>
                  <a:lnTo>
                    <a:pt x="3295650" y="1924507"/>
                  </a:lnTo>
                  <a:lnTo>
                    <a:pt x="3295650" y="18592"/>
                  </a:lnTo>
                  <a:lnTo>
                    <a:pt x="3279800" y="546"/>
                  </a:lnTo>
                  <a:lnTo>
                    <a:pt x="327705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8624" y="3800475"/>
              <a:ext cx="514349" cy="5143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4637" y="3938224"/>
              <a:ext cx="205144" cy="24168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4225925" y="4478337"/>
            <a:ext cx="2870835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Attributes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10+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per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comprehensive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data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capture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534275" y="3629025"/>
            <a:ext cx="3295650" cy="1943100"/>
            <a:chOff x="7534275" y="3629025"/>
            <a:chExt cx="3295650" cy="1943100"/>
          </a:xfrm>
        </p:grpSpPr>
        <p:sp>
          <p:nvSpPr>
            <p:cNvPr id="15" name="object 15" descr=""/>
            <p:cNvSpPr/>
            <p:nvPr/>
          </p:nvSpPr>
          <p:spPr>
            <a:xfrm>
              <a:off x="7534275" y="3629025"/>
              <a:ext cx="3295650" cy="1943100"/>
            </a:xfrm>
            <a:custGeom>
              <a:avLst/>
              <a:gdLst/>
              <a:ahLst/>
              <a:cxnLst/>
              <a:rect l="l" t="t" r="r" b="b"/>
              <a:pathLst>
                <a:path w="3295650" h="1943100">
                  <a:moveTo>
                    <a:pt x="3277057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921670"/>
                  </a:lnTo>
                  <a:lnTo>
                    <a:pt x="0" y="1924507"/>
                  </a:lnTo>
                  <a:lnTo>
                    <a:pt x="18592" y="1943096"/>
                  </a:lnTo>
                  <a:lnTo>
                    <a:pt x="3277057" y="1943096"/>
                  </a:lnTo>
                  <a:lnTo>
                    <a:pt x="3295650" y="1924507"/>
                  </a:lnTo>
                  <a:lnTo>
                    <a:pt x="3295650" y="18592"/>
                  </a:lnTo>
                  <a:lnTo>
                    <a:pt x="3279800" y="546"/>
                  </a:lnTo>
                  <a:lnTo>
                    <a:pt x="327705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5724" y="3800475"/>
              <a:ext cx="514349" cy="51434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5184" y="3938224"/>
              <a:ext cx="118251" cy="241682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7693025" y="4478337"/>
            <a:ext cx="286321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Relationships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35">
                <a:solidFill>
                  <a:srgbClr val="D6E5EF"/>
                </a:solidFill>
                <a:latin typeface="Roboto"/>
                <a:cs typeface="Roboto"/>
              </a:rPr>
              <a:t>1-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to-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Many</a:t>
            </a:r>
            <a:r>
              <a:rPr dirty="0" sz="1350" spc="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&amp;</a:t>
            </a:r>
            <a:r>
              <a:rPr dirty="0" sz="1350" spc="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Many-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to-Many</a:t>
            </a:r>
            <a:r>
              <a:rPr dirty="0" sz="1350" spc="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mappings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9" name="object 19" descr="">
            <a:hlinkClick r:id="rId8"/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37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00"/>
              <a:t>Database </a:t>
            </a:r>
            <a:r>
              <a:rPr dirty="0" sz="2700" spc="110"/>
              <a:t>Architecture</a:t>
            </a:r>
            <a:endParaRPr sz="27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1781174"/>
            <a:ext cx="857250" cy="411480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87375" y="1320800"/>
            <a:ext cx="4578350" cy="4326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Multi-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layered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logical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ensuring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efficient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flow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350">
              <a:latin typeface="Roboto"/>
              <a:cs typeface="Roboto"/>
            </a:endParaRPr>
          </a:p>
          <a:p>
            <a:pPr marL="1041400">
              <a:lnSpc>
                <a:spcPct val="100000"/>
              </a:lnSpc>
              <a:spcBef>
                <a:spcPts val="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Users</a:t>
            </a:r>
            <a:endParaRPr sz="1650">
              <a:latin typeface="Cambria"/>
              <a:cs typeface="Cambria"/>
            </a:endParaRPr>
          </a:p>
          <a:p>
            <a:pPr marL="1041400">
              <a:lnSpc>
                <a:spcPct val="100000"/>
              </a:lnSpc>
              <a:spcBef>
                <a:spcPts val="102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Interface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layer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access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350">
              <a:latin typeface="Roboto"/>
              <a:cs typeface="Roboto"/>
            </a:endParaRPr>
          </a:p>
          <a:p>
            <a:pPr marL="1041400">
              <a:lnSpc>
                <a:spcPct val="100000"/>
              </a:lnSpc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SQL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Interface</a:t>
            </a:r>
            <a:endParaRPr sz="1650">
              <a:latin typeface="Cambria"/>
              <a:cs typeface="Cambria"/>
            </a:endParaRPr>
          </a:p>
          <a:p>
            <a:pPr marL="10414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processing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command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execution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350">
              <a:latin typeface="Roboto"/>
              <a:cs typeface="Roboto"/>
            </a:endParaRPr>
          </a:p>
          <a:p>
            <a:pPr marL="1041400">
              <a:lnSpc>
                <a:spcPct val="100000"/>
              </a:lnSpc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Database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Engine</a:t>
            </a:r>
            <a:endParaRPr sz="1650">
              <a:latin typeface="Cambria"/>
              <a:cs typeface="Cambria"/>
            </a:endParaRPr>
          </a:p>
          <a:p>
            <a:pPr marL="10414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Core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processing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transaction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350">
              <a:latin typeface="Roboto"/>
              <a:cs typeface="Roboto"/>
            </a:endParaRPr>
          </a:p>
          <a:p>
            <a:pPr marL="1041400">
              <a:lnSpc>
                <a:spcPct val="100000"/>
              </a:lnSpc>
            </a:pP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Tables</a:t>
            </a:r>
            <a:endParaRPr sz="1650">
              <a:latin typeface="Cambria"/>
              <a:cs typeface="Cambria"/>
            </a:endParaRPr>
          </a:p>
          <a:p>
            <a:pPr marL="1041400">
              <a:lnSpc>
                <a:spcPct val="100000"/>
              </a:lnSpc>
              <a:spcBef>
                <a:spcPts val="1019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Persistent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storage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layer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5" name="object 5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28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2997200"/>
            <a:ext cx="430149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25"/>
              <a:t>Entity-Relationship </a:t>
            </a:r>
            <a:r>
              <a:rPr dirty="0" sz="2700" spc="145"/>
              <a:t>Model</a:t>
            </a:r>
            <a:endParaRPr sz="2700"/>
          </a:p>
        </p:txBody>
      </p:sp>
      <p:sp>
        <p:nvSpPr>
          <p:cNvPr id="4" name="object 4" descr=""/>
          <p:cNvSpPr/>
          <p:nvPr/>
        </p:nvSpPr>
        <p:spPr>
          <a:xfrm>
            <a:off x="638175" y="43529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46863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50196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87375" y="3792537"/>
            <a:ext cx="2820035" cy="13506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5">
                <a:solidFill>
                  <a:srgbClr val="75B8FF"/>
                </a:solidFill>
                <a:latin typeface="Cambria"/>
                <a:cs typeface="Cambria"/>
              </a:rPr>
              <a:t>Key</a:t>
            </a:r>
            <a:r>
              <a:rPr dirty="0" sz="1650" spc="6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95">
                <a:solidFill>
                  <a:srgbClr val="75B8FF"/>
                </a:solidFill>
                <a:latin typeface="Cambria"/>
                <a:cs typeface="Cambria"/>
              </a:rPr>
              <a:t>Components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54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Entities: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Core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objects Attributes: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Object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properties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Relationships: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Entity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connections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972175" y="43529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972175" y="46863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972175" y="50196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972175" y="535305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84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920930" y="3792537"/>
            <a:ext cx="1756410" cy="16840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5">
                <a:solidFill>
                  <a:srgbClr val="75B8FF"/>
                </a:solidFill>
                <a:latin typeface="Cambria"/>
                <a:cs typeface="Cambria"/>
              </a:rPr>
              <a:t>Primary</a:t>
            </a:r>
            <a:r>
              <a:rPr dirty="0" sz="1650" spc="70">
                <a:solidFill>
                  <a:srgbClr val="75B8FF"/>
                </a:solidFill>
                <a:latin typeface="Cambria"/>
                <a:cs typeface="Cambria"/>
              </a:rPr>
              <a:t> Entities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54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8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ships Departments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8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3" name="object 13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558925"/>
            <a:ext cx="3624579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60"/>
              <a:t>Core</a:t>
            </a:r>
            <a:r>
              <a:rPr dirty="0" sz="2700" spc="90"/>
              <a:t> </a:t>
            </a:r>
            <a:r>
              <a:rPr dirty="0" sz="2700" spc="100"/>
              <a:t>Database</a:t>
            </a:r>
            <a:r>
              <a:rPr dirty="0" sz="2700" spc="95"/>
              <a:t> </a:t>
            </a:r>
            <a:r>
              <a:rPr dirty="0" sz="2700" spc="100"/>
              <a:t>Entities</a:t>
            </a:r>
            <a:endParaRPr sz="2700"/>
          </a:p>
        </p:txBody>
      </p:sp>
      <p:sp>
        <p:nvSpPr>
          <p:cNvPr id="3" name="object 3" descr=""/>
          <p:cNvSpPr txBox="1"/>
          <p:nvPr/>
        </p:nvSpPr>
        <p:spPr>
          <a:xfrm>
            <a:off x="587375" y="2506662"/>
            <a:ext cx="2248535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Personnel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Officers,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crew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members,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rank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details,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assignments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98418" y="2506662"/>
            <a:ext cx="2230755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Ships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Fleet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vessels,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classifications,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capabilities,</a:t>
            </a:r>
            <a:r>
              <a:rPr dirty="0" sz="1350" spc="-8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locations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809462" y="2506662"/>
            <a:ext cx="1932305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Missions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Operations,</a:t>
            </a:r>
            <a:r>
              <a:rPr dirty="0" sz="1350" spc="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objectives,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timelines,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status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tracking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20506" y="2506662"/>
            <a:ext cx="2269490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Departments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units,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hierarchies, responsibilities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7387" y="3796109"/>
            <a:ext cx="2270125" cy="1032510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Equipment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38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Assets,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maintenance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records,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inventory</a:t>
            </a:r>
            <a:r>
              <a:rPr dirty="0" sz="1350" spc="-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8" name="object 8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1273175"/>
            <a:ext cx="3325495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25"/>
              <a:t>Entity</a:t>
            </a:r>
            <a:r>
              <a:rPr dirty="0" sz="2700" spc="75"/>
              <a:t> </a:t>
            </a:r>
            <a:r>
              <a:rPr dirty="0" sz="2700" spc="114"/>
              <a:t>Relationships</a:t>
            </a:r>
            <a:endParaRPr sz="2700"/>
          </a:p>
        </p:txBody>
      </p:sp>
      <p:grpSp>
        <p:nvGrpSpPr>
          <p:cNvPr id="4" name="object 4" descr=""/>
          <p:cNvGrpSpPr/>
          <p:nvPr/>
        </p:nvGrpSpPr>
        <p:grpSpPr>
          <a:xfrm>
            <a:off x="4867274" y="1905000"/>
            <a:ext cx="5962650" cy="1400175"/>
            <a:chOff x="4867274" y="1905000"/>
            <a:chExt cx="5962650" cy="1400175"/>
          </a:xfrm>
        </p:grpSpPr>
        <p:sp>
          <p:nvSpPr>
            <p:cNvPr id="5" name="object 5" descr=""/>
            <p:cNvSpPr/>
            <p:nvPr/>
          </p:nvSpPr>
          <p:spPr>
            <a:xfrm>
              <a:off x="4886325" y="1914524"/>
              <a:ext cx="5934075" cy="1381125"/>
            </a:xfrm>
            <a:custGeom>
              <a:avLst/>
              <a:gdLst/>
              <a:ahLst/>
              <a:cxnLst/>
              <a:rect l="l" t="t" r="r" b="b"/>
              <a:pathLst>
                <a:path w="5934075" h="1381125">
                  <a:moveTo>
                    <a:pt x="5925451" y="0"/>
                  </a:moveTo>
                  <a:lnTo>
                    <a:pt x="71196" y="0"/>
                  </a:lnTo>
                  <a:lnTo>
                    <a:pt x="66243" y="431"/>
                  </a:lnTo>
                  <a:lnTo>
                    <a:pt x="29705" y="13665"/>
                  </a:lnTo>
                  <a:lnTo>
                    <a:pt x="3886" y="45199"/>
                  </a:lnTo>
                  <a:lnTo>
                    <a:pt x="0" y="62293"/>
                  </a:lnTo>
                  <a:lnTo>
                    <a:pt x="0" y="1314450"/>
                  </a:lnTo>
                  <a:lnTo>
                    <a:pt x="0" y="1318831"/>
                  </a:lnTo>
                  <a:lnTo>
                    <a:pt x="15621" y="1355128"/>
                  </a:lnTo>
                  <a:lnTo>
                    <a:pt x="51663" y="1377721"/>
                  </a:lnTo>
                  <a:lnTo>
                    <a:pt x="71196" y="1381125"/>
                  </a:lnTo>
                  <a:lnTo>
                    <a:pt x="5925451" y="1381125"/>
                  </a:lnTo>
                  <a:lnTo>
                    <a:pt x="5928258" y="1379956"/>
                  </a:lnTo>
                  <a:lnTo>
                    <a:pt x="5932906" y="1375308"/>
                  </a:lnTo>
                  <a:lnTo>
                    <a:pt x="5934075" y="1372501"/>
                  </a:lnTo>
                  <a:lnTo>
                    <a:pt x="5934075" y="8623"/>
                  </a:lnTo>
                  <a:lnTo>
                    <a:pt x="5932906" y="5803"/>
                  </a:lnTo>
                  <a:lnTo>
                    <a:pt x="5928258" y="1155"/>
                  </a:lnTo>
                  <a:lnTo>
                    <a:pt x="5925451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887163" y="1905012"/>
              <a:ext cx="5942965" cy="1400175"/>
            </a:xfrm>
            <a:custGeom>
              <a:avLst/>
              <a:gdLst/>
              <a:ahLst/>
              <a:cxnLst/>
              <a:rect l="l" t="t" r="r" b="b"/>
              <a:pathLst>
                <a:path w="5942965" h="1400175">
                  <a:moveTo>
                    <a:pt x="5942749" y="15519"/>
                  </a:moveTo>
                  <a:lnTo>
                    <a:pt x="5940653" y="10464"/>
                  </a:lnTo>
                  <a:lnTo>
                    <a:pt x="5936945" y="6756"/>
                  </a:lnTo>
                  <a:lnTo>
                    <a:pt x="5936475" y="6273"/>
                  </a:lnTo>
                  <a:lnTo>
                    <a:pt x="5932284" y="2095"/>
                  </a:lnTo>
                  <a:lnTo>
                    <a:pt x="5927242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27038" y="17259"/>
                  </a:lnTo>
                  <a:lnTo>
                    <a:pt x="2413" y="54102"/>
                  </a:lnTo>
                  <a:lnTo>
                    <a:pt x="0" y="65430"/>
                  </a:lnTo>
                  <a:lnTo>
                    <a:pt x="1079" y="61328"/>
                  </a:lnTo>
                  <a:lnTo>
                    <a:pt x="8813" y="47332"/>
                  </a:lnTo>
                  <a:lnTo>
                    <a:pt x="46189" y="23406"/>
                  </a:lnTo>
                  <a:lnTo>
                    <a:pt x="75349" y="19050"/>
                  </a:lnTo>
                  <a:lnTo>
                    <a:pt x="5922911" y="19050"/>
                  </a:lnTo>
                  <a:lnTo>
                    <a:pt x="5923623" y="19786"/>
                  </a:lnTo>
                  <a:lnTo>
                    <a:pt x="5923699" y="1380337"/>
                  </a:lnTo>
                  <a:lnTo>
                    <a:pt x="5923305" y="1380731"/>
                  </a:lnTo>
                  <a:lnTo>
                    <a:pt x="5922911" y="1381125"/>
                  </a:lnTo>
                  <a:lnTo>
                    <a:pt x="75349" y="1381125"/>
                  </a:lnTo>
                  <a:lnTo>
                    <a:pt x="67843" y="1380845"/>
                  </a:lnTo>
                  <a:lnTo>
                    <a:pt x="27038" y="1368171"/>
                  </a:lnTo>
                  <a:lnTo>
                    <a:pt x="1079" y="1338846"/>
                  </a:lnTo>
                  <a:lnTo>
                    <a:pt x="0" y="1334744"/>
                  </a:lnTo>
                  <a:lnTo>
                    <a:pt x="609" y="1338846"/>
                  </a:lnTo>
                  <a:lnTo>
                    <a:pt x="2413" y="1346047"/>
                  </a:lnTo>
                  <a:lnTo>
                    <a:pt x="4864" y="1352854"/>
                  </a:lnTo>
                  <a:lnTo>
                    <a:pt x="4953" y="1353134"/>
                  </a:lnTo>
                  <a:lnTo>
                    <a:pt x="33007" y="1387335"/>
                  </a:lnTo>
                  <a:lnTo>
                    <a:pt x="75349" y="1400175"/>
                  </a:lnTo>
                  <a:lnTo>
                    <a:pt x="5927242" y="1400175"/>
                  </a:lnTo>
                  <a:lnTo>
                    <a:pt x="5932284" y="1398079"/>
                  </a:lnTo>
                  <a:lnTo>
                    <a:pt x="5936475" y="1393888"/>
                  </a:lnTo>
                  <a:lnTo>
                    <a:pt x="5936945" y="1393418"/>
                  </a:lnTo>
                  <a:lnTo>
                    <a:pt x="5940653" y="1389710"/>
                  </a:lnTo>
                  <a:lnTo>
                    <a:pt x="5942749" y="1384668"/>
                  </a:lnTo>
                  <a:lnTo>
                    <a:pt x="5942749" y="15519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7274" y="1905000"/>
              <a:ext cx="76199" cy="14001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121275" y="2087562"/>
            <a:ext cx="5358130" cy="9886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Personnel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750" spc="1125">
                <a:solidFill>
                  <a:srgbClr val="D6E5EF"/>
                </a:solidFill>
                <a:latin typeface="Times New Roman"/>
                <a:cs typeface="Times New Roman"/>
              </a:rPr>
              <a:t>³</a:t>
            </a:r>
            <a:r>
              <a:rPr dirty="0" sz="750" spc="240">
                <a:solidFill>
                  <a:srgbClr val="D6E5EF"/>
                </a:solidFill>
                <a:latin typeface="Times New Roman"/>
                <a:cs typeface="Times New Roman"/>
              </a:rPr>
              <a:t> 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Departments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ts val="2930"/>
              </a:lnSpc>
            </a:pPr>
            <a:r>
              <a:rPr dirty="0" sz="1350" spc="-25" b="1">
                <a:solidFill>
                  <a:srgbClr val="D6E5EF"/>
                </a:solidFill>
                <a:latin typeface="Roboto"/>
                <a:cs typeface="Roboto"/>
              </a:rPr>
              <a:t>One-to-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Many:</a:t>
            </a:r>
            <a:r>
              <a:rPr dirty="0" sz="1350" spc="-4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Each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department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contains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multiple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members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Enables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organisational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hierarchy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tracking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867274" y="3476625"/>
            <a:ext cx="5962650" cy="1676400"/>
            <a:chOff x="4867274" y="3476625"/>
            <a:chExt cx="5962650" cy="1676400"/>
          </a:xfrm>
        </p:grpSpPr>
        <p:sp>
          <p:nvSpPr>
            <p:cNvPr id="10" name="object 10" descr=""/>
            <p:cNvSpPr/>
            <p:nvPr/>
          </p:nvSpPr>
          <p:spPr>
            <a:xfrm>
              <a:off x="4886325" y="3486149"/>
              <a:ext cx="5934075" cy="1657350"/>
            </a:xfrm>
            <a:custGeom>
              <a:avLst/>
              <a:gdLst/>
              <a:ahLst/>
              <a:cxnLst/>
              <a:rect l="l" t="t" r="r" b="b"/>
              <a:pathLst>
                <a:path w="5934075" h="1657350">
                  <a:moveTo>
                    <a:pt x="5925451" y="0"/>
                  </a:moveTo>
                  <a:lnTo>
                    <a:pt x="71196" y="0"/>
                  </a:lnTo>
                  <a:lnTo>
                    <a:pt x="66243" y="431"/>
                  </a:lnTo>
                  <a:lnTo>
                    <a:pt x="29705" y="13665"/>
                  </a:lnTo>
                  <a:lnTo>
                    <a:pt x="3886" y="45199"/>
                  </a:lnTo>
                  <a:lnTo>
                    <a:pt x="0" y="62293"/>
                  </a:lnTo>
                  <a:lnTo>
                    <a:pt x="0" y="1590675"/>
                  </a:lnTo>
                  <a:lnTo>
                    <a:pt x="0" y="1595056"/>
                  </a:lnTo>
                  <a:lnTo>
                    <a:pt x="15621" y="1631353"/>
                  </a:lnTo>
                  <a:lnTo>
                    <a:pt x="51663" y="1653946"/>
                  </a:lnTo>
                  <a:lnTo>
                    <a:pt x="71196" y="1657350"/>
                  </a:lnTo>
                  <a:lnTo>
                    <a:pt x="5925451" y="1657350"/>
                  </a:lnTo>
                  <a:lnTo>
                    <a:pt x="5928258" y="1656181"/>
                  </a:lnTo>
                  <a:lnTo>
                    <a:pt x="5932906" y="1651533"/>
                  </a:lnTo>
                  <a:lnTo>
                    <a:pt x="5934075" y="1648726"/>
                  </a:lnTo>
                  <a:lnTo>
                    <a:pt x="5934075" y="8623"/>
                  </a:lnTo>
                  <a:lnTo>
                    <a:pt x="5932906" y="5803"/>
                  </a:lnTo>
                  <a:lnTo>
                    <a:pt x="5928258" y="1155"/>
                  </a:lnTo>
                  <a:lnTo>
                    <a:pt x="5925451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887163" y="3476637"/>
              <a:ext cx="5942965" cy="1676400"/>
            </a:xfrm>
            <a:custGeom>
              <a:avLst/>
              <a:gdLst/>
              <a:ahLst/>
              <a:cxnLst/>
              <a:rect l="l" t="t" r="r" b="b"/>
              <a:pathLst>
                <a:path w="5942965" h="1676400">
                  <a:moveTo>
                    <a:pt x="5942749" y="15519"/>
                  </a:moveTo>
                  <a:lnTo>
                    <a:pt x="5940653" y="10464"/>
                  </a:lnTo>
                  <a:lnTo>
                    <a:pt x="5936945" y="6756"/>
                  </a:lnTo>
                  <a:lnTo>
                    <a:pt x="5936475" y="6273"/>
                  </a:lnTo>
                  <a:lnTo>
                    <a:pt x="5932284" y="2095"/>
                  </a:lnTo>
                  <a:lnTo>
                    <a:pt x="5927242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27038" y="17259"/>
                  </a:lnTo>
                  <a:lnTo>
                    <a:pt x="2413" y="54102"/>
                  </a:lnTo>
                  <a:lnTo>
                    <a:pt x="0" y="65430"/>
                  </a:lnTo>
                  <a:lnTo>
                    <a:pt x="1079" y="61328"/>
                  </a:lnTo>
                  <a:lnTo>
                    <a:pt x="8813" y="47332"/>
                  </a:lnTo>
                  <a:lnTo>
                    <a:pt x="46189" y="23406"/>
                  </a:lnTo>
                  <a:lnTo>
                    <a:pt x="75349" y="19050"/>
                  </a:lnTo>
                  <a:lnTo>
                    <a:pt x="5922911" y="19050"/>
                  </a:lnTo>
                  <a:lnTo>
                    <a:pt x="5923623" y="19786"/>
                  </a:lnTo>
                  <a:lnTo>
                    <a:pt x="5923699" y="1656562"/>
                  </a:lnTo>
                  <a:lnTo>
                    <a:pt x="5923305" y="1656956"/>
                  </a:lnTo>
                  <a:lnTo>
                    <a:pt x="5922911" y="1657350"/>
                  </a:lnTo>
                  <a:lnTo>
                    <a:pt x="75349" y="1657350"/>
                  </a:lnTo>
                  <a:lnTo>
                    <a:pt x="67843" y="1657070"/>
                  </a:lnTo>
                  <a:lnTo>
                    <a:pt x="27038" y="1644396"/>
                  </a:lnTo>
                  <a:lnTo>
                    <a:pt x="1079" y="1615071"/>
                  </a:lnTo>
                  <a:lnTo>
                    <a:pt x="0" y="1610969"/>
                  </a:lnTo>
                  <a:lnTo>
                    <a:pt x="609" y="1615071"/>
                  </a:lnTo>
                  <a:lnTo>
                    <a:pt x="2413" y="1622272"/>
                  </a:lnTo>
                  <a:lnTo>
                    <a:pt x="4851" y="1629067"/>
                  </a:lnTo>
                  <a:lnTo>
                    <a:pt x="4953" y="1629359"/>
                  </a:lnTo>
                  <a:lnTo>
                    <a:pt x="33007" y="1663560"/>
                  </a:lnTo>
                  <a:lnTo>
                    <a:pt x="75349" y="1676400"/>
                  </a:lnTo>
                  <a:lnTo>
                    <a:pt x="5927242" y="1676400"/>
                  </a:lnTo>
                  <a:lnTo>
                    <a:pt x="5932284" y="1674304"/>
                  </a:lnTo>
                  <a:lnTo>
                    <a:pt x="5936475" y="1670113"/>
                  </a:lnTo>
                  <a:lnTo>
                    <a:pt x="5936945" y="1669643"/>
                  </a:lnTo>
                  <a:lnTo>
                    <a:pt x="5940653" y="1665935"/>
                  </a:lnTo>
                  <a:lnTo>
                    <a:pt x="5942749" y="1660893"/>
                  </a:lnTo>
                  <a:lnTo>
                    <a:pt x="5942749" y="15519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7274" y="3476625"/>
              <a:ext cx="76199" cy="167639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121275" y="3659187"/>
            <a:ext cx="5446395" cy="12744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Ships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750" spc="1125">
                <a:solidFill>
                  <a:srgbClr val="D6E5EF"/>
                </a:solidFill>
                <a:latin typeface="Times New Roman"/>
                <a:cs typeface="Times New Roman"/>
              </a:rPr>
              <a:t>³</a:t>
            </a:r>
            <a:r>
              <a:rPr dirty="0" sz="750" spc="235">
                <a:solidFill>
                  <a:srgbClr val="D6E5EF"/>
                </a:solidFill>
                <a:latin typeface="Times New Roman"/>
                <a:cs typeface="Times New Roman"/>
              </a:rPr>
              <a:t> </a:t>
            </a: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Missions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30" b="1">
                <a:solidFill>
                  <a:srgbClr val="D6E5EF"/>
                </a:solidFill>
                <a:latin typeface="Roboto"/>
                <a:cs typeface="Roboto"/>
              </a:rPr>
              <a:t>Many-</a:t>
            </a:r>
            <a:r>
              <a:rPr dirty="0" sz="1350" spc="-25" b="1">
                <a:solidFill>
                  <a:srgbClr val="D6E5EF"/>
                </a:solidFill>
                <a:latin typeface="Roboto"/>
                <a:cs typeface="Roboto"/>
              </a:rPr>
              <a:t>to-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Many:</a:t>
            </a:r>
            <a:r>
              <a:rPr dirty="0" sz="1350" spc="-3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Ships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participate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multiple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missions;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missions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involve multiple ships</a:t>
            </a: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Facilitates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complex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coordination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4" name="object 14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787400"/>
            <a:ext cx="4451985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35"/>
              <a:t>Keys</a:t>
            </a:r>
            <a:r>
              <a:rPr dirty="0" sz="2700" spc="30"/>
              <a:t> </a:t>
            </a:r>
            <a:r>
              <a:rPr dirty="0" sz="2700"/>
              <a:t>&amp;</a:t>
            </a:r>
            <a:r>
              <a:rPr dirty="0" sz="2700" spc="30"/>
              <a:t> </a:t>
            </a:r>
            <a:r>
              <a:rPr dirty="0" sz="2700" spc="100"/>
              <a:t>Referential</a:t>
            </a:r>
            <a:r>
              <a:rPr dirty="0" sz="2700" spc="35"/>
              <a:t> </a:t>
            </a:r>
            <a:r>
              <a:rPr dirty="0" sz="2700" spc="85"/>
              <a:t>Integrity</a:t>
            </a:r>
            <a:endParaRPr sz="2700"/>
          </a:p>
        </p:txBody>
      </p:sp>
      <p:sp>
        <p:nvSpPr>
          <p:cNvPr id="3" name="object 3" descr=""/>
          <p:cNvSpPr/>
          <p:nvPr/>
        </p:nvSpPr>
        <p:spPr>
          <a:xfrm>
            <a:off x="600075" y="1609724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69100"/>
                </a:lnTo>
                <a:lnTo>
                  <a:pt x="0" y="371932"/>
                </a:lnTo>
                <a:lnTo>
                  <a:pt x="18588" y="390525"/>
                </a:lnTo>
                <a:lnTo>
                  <a:pt x="371936" y="390525"/>
                </a:lnTo>
                <a:lnTo>
                  <a:pt x="390525" y="371932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44587" y="1658940"/>
            <a:ext cx="2027555" cy="9601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Primary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Keys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99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Unique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identifiers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each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695700" y="1609724"/>
            <a:ext cx="381000" cy="390525"/>
          </a:xfrm>
          <a:custGeom>
            <a:avLst/>
            <a:gdLst/>
            <a:ahLst/>
            <a:cxnLst/>
            <a:rect l="l" t="t" r="r" b="b"/>
            <a:pathLst>
              <a:path w="381000" h="390525">
                <a:moveTo>
                  <a:pt x="362407" y="0"/>
                </a:moveTo>
                <a:lnTo>
                  <a:pt x="18592" y="0"/>
                </a:lnTo>
                <a:lnTo>
                  <a:pt x="15849" y="546"/>
                </a:lnTo>
                <a:lnTo>
                  <a:pt x="0" y="18592"/>
                </a:lnTo>
                <a:lnTo>
                  <a:pt x="0" y="369100"/>
                </a:lnTo>
                <a:lnTo>
                  <a:pt x="0" y="371932"/>
                </a:lnTo>
                <a:lnTo>
                  <a:pt x="18592" y="390525"/>
                </a:lnTo>
                <a:lnTo>
                  <a:pt x="362407" y="390525"/>
                </a:lnTo>
                <a:lnTo>
                  <a:pt x="381000" y="371932"/>
                </a:lnTo>
                <a:lnTo>
                  <a:pt x="381000" y="18592"/>
                </a:lnTo>
                <a:lnTo>
                  <a:pt x="365150" y="546"/>
                </a:lnTo>
                <a:lnTo>
                  <a:pt x="362407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27124" y="1636318"/>
            <a:ext cx="324231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086735" algn="l"/>
              </a:tabLst>
            </a:pPr>
            <a:r>
              <a:rPr dirty="0" sz="2000" spc="-340">
                <a:solidFill>
                  <a:srgbClr val="D6E5EF"/>
                </a:solidFill>
                <a:latin typeface="Cambria"/>
                <a:cs typeface="Cambria"/>
              </a:rPr>
              <a:t>1</a:t>
            </a:r>
            <a:r>
              <a:rPr dirty="0" sz="2000">
                <a:solidFill>
                  <a:srgbClr val="D6E5EF"/>
                </a:solidFill>
                <a:latin typeface="Cambria"/>
                <a:cs typeface="Cambria"/>
              </a:rPr>
              <a:t>	</a:t>
            </a:r>
            <a:r>
              <a:rPr dirty="0" sz="2000" spc="-50">
                <a:solidFill>
                  <a:srgbClr val="D6E5EF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236937" y="1658940"/>
            <a:ext cx="1748155" cy="9601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Foreign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 Keys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99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Establish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relationships between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00075" y="3000374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59575"/>
                </a:lnTo>
                <a:lnTo>
                  <a:pt x="0" y="362407"/>
                </a:lnTo>
                <a:lnTo>
                  <a:pt x="18588" y="381000"/>
                </a:lnTo>
                <a:lnTo>
                  <a:pt x="371936" y="381000"/>
                </a:lnTo>
                <a:lnTo>
                  <a:pt x="390525" y="362407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10752" y="3026968"/>
            <a:ext cx="16446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solidFill>
                  <a:srgbClr val="D6E5EF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44587" y="3049590"/>
            <a:ext cx="4381500" cy="683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Referential 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Integrity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Constraints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ensure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consistency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relationships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0875" y="1609724"/>
            <a:ext cx="3838574" cy="3838575"/>
          </a:xfrm>
          <a:prstGeom prst="rect">
            <a:avLst/>
          </a:prstGeom>
        </p:spPr>
      </p:pic>
      <p:pic>
        <p:nvPicPr>
          <p:cNvPr id="12" name="object 12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43750" y="253"/>
            <a:ext cx="4286250" cy="6438900"/>
            <a:chOff x="7143750" y="253"/>
            <a:chExt cx="4286250" cy="6438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949325"/>
            <a:ext cx="370840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35"/>
              <a:t>Normalisation </a:t>
            </a:r>
            <a:r>
              <a:rPr dirty="0" sz="2700" spc="120"/>
              <a:t>Process</a:t>
            </a:r>
            <a:endParaRPr sz="2700"/>
          </a:p>
        </p:txBody>
      </p:sp>
      <p:sp>
        <p:nvSpPr>
          <p:cNvPr id="6" name="object 6" descr=""/>
          <p:cNvSpPr/>
          <p:nvPr/>
        </p:nvSpPr>
        <p:spPr>
          <a:xfrm>
            <a:off x="600075" y="2047874"/>
            <a:ext cx="514350" cy="1028700"/>
          </a:xfrm>
          <a:custGeom>
            <a:avLst/>
            <a:gdLst/>
            <a:ahLst/>
            <a:cxnLst/>
            <a:rect l="l" t="t" r="r" b="b"/>
            <a:pathLst>
              <a:path w="514350" h="1028700">
                <a:moveTo>
                  <a:pt x="428625" y="0"/>
                </a:moveTo>
                <a:lnTo>
                  <a:pt x="85725" y="0"/>
                </a:lnTo>
                <a:lnTo>
                  <a:pt x="85725" y="771525"/>
                </a:lnTo>
                <a:lnTo>
                  <a:pt x="0" y="771525"/>
                </a:lnTo>
                <a:lnTo>
                  <a:pt x="257175" y="1028700"/>
                </a:lnTo>
                <a:lnTo>
                  <a:pt x="514350" y="771525"/>
                </a:lnTo>
                <a:lnTo>
                  <a:pt x="428625" y="771525"/>
                </a:lnTo>
                <a:lnTo>
                  <a:pt x="428625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87375" y="1587500"/>
            <a:ext cx="4448810" cy="1240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54355">
              <a:lnSpc>
                <a:spcPct val="100000"/>
              </a:lnSpc>
              <a:spcBef>
                <a:spcPts val="100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Systematic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approach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eliminate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redundancy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350">
              <a:latin typeface="Roboto"/>
              <a:cs typeface="Roboto"/>
            </a:endParaRPr>
          </a:p>
          <a:p>
            <a:pPr algn="ctr" marR="584835">
              <a:lnSpc>
                <a:spcPct val="100000"/>
              </a:lnSpc>
              <a:spcBef>
                <a:spcPts val="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First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14">
                <a:solidFill>
                  <a:srgbClr val="D6E5EF"/>
                </a:solidFill>
                <a:latin typeface="Cambria"/>
                <a:cs typeface="Cambria"/>
              </a:rPr>
              <a:t>Normal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Form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-10">
                <a:solidFill>
                  <a:srgbClr val="D6E5EF"/>
                </a:solidFill>
                <a:latin typeface="Cambria"/>
                <a:cs typeface="Cambria"/>
              </a:rPr>
              <a:t>(1NF)</a:t>
            </a:r>
            <a:endParaRPr sz="1650">
              <a:latin typeface="Cambria"/>
              <a:cs typeface="Cambria"/>
            </a:endParaRPr>
          </a:p>
          <a:p>
            <a:pPr marL="698500">
              <a:lnSpc>
                <a:spcPct val="100000"/>
              </a:lnSpc>
              <a:spcBef>
                <a:spcPts val="102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Eliminate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repeating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groups;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ensure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atomic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values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57250" y="3248024"/>
            <a:ext cx="514350" cy="1028700"/>
          </a:xfrm>
          <a:custGeom>
            <a:avLst/>
            <a:gdLst/>
            <a:ahLst/>
            <a:cxnLst/>
            <a:rect l="l" t="t" r="r" b="b"/>
            <a:pathLst>
              <a:path w="514350" h="1028700">
                <a:moveTo>
                  <a:pt x="428625" y="0"/>
                </a:moveTo>
                <a:lnTo>
                  <a:pt x="85725" y="0"/>
                </a:lnTo>
                <a:lnTo>
                  <a:pt x="85725" y="771525"/>
                </a:lnTo>
                <a:lnTo>
                  <a:pt x="0" y="771525"/>
                </a:lnTo>
                <a:lnTo>
                  <a:pt x="257175" y="1028700"/>
                </a:lnTo>
                <a:lnTo>
                  <a:pt x="514350" y="771525"/>
                </a:lnTo>
                <a:lnTo>
                  <a:pt x="428625" y="771525"/>
                </a:lnTo>
                <a:lnTo>
                  <a:pt x="428625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530350" y="3411537"/>
            <a:ext cx="374777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Second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14">
                <a:solidFill>
                  <a:srgbClr val="D6E5EF"/>
                </a:solidFill>
                <a:latin typeface="Cambria"/>
                <a:cs typeface="Cambria"/>
              </a:rPr>
              <a:t>Normal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Form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-10">
                <a:solidFill>
                  <a:srgbClr val="D6E5EF"/>
                </a:solidFill>
                <a:latin typeface="Cambria"/>
                <a:cs typeface="Cambria"/>
              </a:rPr>
              <a:t>(2NF)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Remove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partial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dependencies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composite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keys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114425" y="4448175"/>
            <a:ext cx="514350" cy="1028700"/>
          </a:xfrm>
          <a:custGeom>
            <a:avLst/>
            <a:gdLst/>
            <a:ahLst/>
            <a:cxnLst/>
            <a:rect l="l" t="t" r="r" b="b"/>
            <a:pathLst>
              <a:path w="514350" h="1028700">
                <a:moveTo>
                  <a:pt x="428625" y="0"/>
                </a:moveTo>
                <a:lnTo>
                  <a:pt x="85725" y="0"/>
                </a:lnTo>
                <a:lnTo>
                  <a:pt x="85725" y="771526"/>
                </a:lnTo>
                <a:lnTo>
                  <a:pt x="0" y="771526"/>
                </a:lnTo>
                <a:lnTo>
                  <a:pt x="257175" y="1028701"/>
                </a:lnTo>
                <a:lnTo>
                  <a:pt x="514350" y="771526"/>
                </a:lnTo>
                <a:lnTo>
                  <a:pt x="428625" y="771526"/>
                </a:lnTo>
                <a:lnTo>
                  <a:pt x="428625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787525" y="4611687"/>
            <a:ext cx="458787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Third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14">
                <a:solidFill>
                  <a:srgbClr val="D6E5EF"/>
                </a:solidFill>
                <a:latin typeface="Cambria"/>
                <a:cs typeface="Cambria"/>
              </a:rPr>
              <a:t>Normal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Form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-10">
                <a:solidFill>
                  <a:srgbClr val="D6E5EF"/>
                </a:solidFill>
                <a:latin typeface="Cambria"/>
                <a:cs typeface="Cambria"/>
              </a:rPr>
              <a:t>(3NF)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Eliminate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transitive dependencies;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achieve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optimal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28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2663825"/>
            <a:ext cx="562483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00"/>
              <a:t>Database</a:t>
            </a:r>
            <a:r>
              <a:rPr dirty="0" sz="2700" spc="50"/>
              <a:t> </a:t>
            </a:r>
            <a:r>
              <a:rPr dirty="0" sz="2700" spc="125"/>
              <a:t>Constraints</a:t>
            </a:r>
            <a:r>
              <a:rPr dirty="0" sz="2700" spc="50"/>
              <a:t> </a:t>
            </a:r>
            <a:r>
              <a:rPr dirty="0" sz="2700"/>
              <a:t>&amp;</a:t>
            </a:r>
            <a:r>
              <a:rPr dirty="0" sz="2700" spc="50"/>
              <a:t> </a:t>
            </a:r>
            <a:r>
              <a:rPr dirty="0" sz="2700" spc="90"/>
              <a:t>Data</a:t>
            </a:r>
            <a:r>
              <a:rPr dirty="0" sz="2700" spc="50"/>
              <a:t> </a:t>
            </a:r>
            <a:r>
              <a:rPr dirty="0" sz="2700" spc="125"/>
              <a:t>Types</a:t>
            </a:r>
            <a:endParaRPr sz="2700"/>
          </a:p>
        </p:txBody>
      </p:sp>
      <p:sp>
        <p:nvSpPr>
          <p:cNvPr id="4" name="object 4" descr=""/>
          <p:cNvSpPr/>
          <p:nvPr/>
        </p:nvSpPr>
        <p:spPr>
          <a:xfrm>
            <a:off x="638175" y="40195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43529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46863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50196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8175" y="535305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38175" y="568642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44"/>
                </a:lnTo>
                <a:lnTo>
                  <a:pt x="32364" y="57144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87375" y="3459162"/>
            <a:ext cx="2708275" cy="2350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75B8FF"/>
                </a:solidFill>
                <a:latin typeface="Cambria"/>
                <a:cs typeface="Cambria"/>
              </a:rPr>
              <a:t>Constraints</a:t>
            </a:r>
            <a:r>
              <a:rPr dirty="0" sz="1650" spc="85">
                <a:solidFill>
                  <a:srgbClr val="75B8FF"/>
                </a:solidFill>
                <a:latin typeface="Cambria"/>
                <a:cs typeface="Cambria"/>
              </a:rPr>
              <a:t> Applied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540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NOT</a:t>
            </a:r>
            <a:r>
              <a:rPr dirty="0" sz="1350" spc="-6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NULL:</a:t>
            </a:r>
            <a:r>
              <a:rPr dirty="0" sz="1350" spc="-3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Required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fields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UNIQUE:</a:t>
            </a:r>
            <a:r>
              <a:rPr dirty="0" sz="1350" spc="-5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Distinct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values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PRIMARY</a:t>
            </a:r>
            <a:r>
              <a:rPr dirty="0" sz="1350" spc="-3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KEY:</a:t>
            </a:r>
            <a:r>
              <a:rPr dirty="0" sz="1350" spc="-5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Table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identifiers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FOREIGN</a:t>
            </a:r>
            <a:r>
              <a:rPr dirty="0" sz="1350" spc="-3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KEY:</a:t>
            </a:r>
            <a:r>
              <a:rPr dirty="0" sz="1350" spc="-4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Relationships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CHECK:</a:t>
            </a:r>
            <a:r>
              <a:rPr dirty="0" sz="1350" spc="-3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Value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validation </a:t>
            </a:r>
            <a:r>
              <a:rPr dirty="0" sz="1350" spc="-35" b="1">
                <a:solidFill>
                  <a:srgbClr val="D6E5EF"/>
                </a:solidFill>
                <a:latin typeface="Roboto"/>
                <a:cs typeface="Roboto"/>
              </a:rPr>
              <a:t>DEFAULT:</a:t>
            </a:r>
            <a:r>
              <a:rPr dirty="0" sz="1350" spc="-3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Preset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values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972175" y="40195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972175" y="43529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972175" y="46863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972175" y="50196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5972175" y="535305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84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920930" y="3459162"/>
            <a:ext cx="2402205" cy="2017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75B8FF"/>
                </a:solidFill>
                <a:latin typeface="Cambria"/>
                <a:cs typeface="Cambria"/>
              </a:rPr>
              <a:t>Data</a:t>
            </a:r>
            <a:r>
              <a:rPr dirty="0" sz="1650" spc="65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75B8FF"/>
                </a:solidFill>
                <a:latin typeface="Cambria"/>
                <a:cs typeface="Cambria"/>
              </a:rPr>
              <a:t>Types</a:t>
            </a:r>
            <a:r>
              <a:rPr dirty="0" sz="1650" spc="7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95">
                <a:solidFill>
                  <a:srgbClr val="75B8FF"/>
                </a:solidFill>
                <a:latin typeface="Cambria"/>
                <a:cs typeface="Cambria"/>
              </a:rPr>
              <a:t>Used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540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INT:</a:t>
            </a:r>
            <a:r>
              <a:rPr dirty="0" sz="1350" spc="-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Numeric</a:t>
            </a:r>
            <a:r>
              <a:rPr dirty="0" sz="1350" spc="-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identifiers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VARCHAR:</a:t>
            </a:r>
            <a:r>
              <a:rPr dirty="0" sz="1350" spc="-4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Text strings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DATE:</a:t>
            </a:r>
            <a:r>
              <a:rPr dirty="0" sz="1350" spc="-4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Temporal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data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DECIMAL:</a:t>
            </a:r>
            <a:r>
              <a:rPr dirty="0" sz="1350" spc="-2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Precise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numbers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ENUM:</a:t>
            </a:r>
            <a:r>
              <a:rPr dirty="0" sz="1350" spc="-6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Fixed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options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7" name="object 17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43750" y="253"/>
            <a:ext cx="4286250" cy="6438900"/>
            <a:chOff x="7143750" y="253"/>
            <a:chExt cx="4286250" cy="6438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1044575"/>
            <a:ext cx="5448300" cy="107315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 spc="220"/>
              <a:t>Navigating</a:t>
            </a:r>
            <a:r>
              <a:rPr dirty="0" spc="114"/>
              <a:t> </a:t>
            </a:r>
            <a:r>
              <a:rPr dirty="0" spc="195"/>
              <a:t>Complex</a:t>
            </a:r>
            <a:r>
              <a:rPr dirty="0" spc="114"/>
              <a:t> </a:t>
            </a:r>
            <a:r>
              <a:rPr dirty="0" spc="220"/>
              <a:t>Naval </a:t>
            </a:r>
            <a:r>
              <a:rPr dirty="0" spc="120"/>
              <a:t>Operations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87375" y="2488564"/>
            <a:ext cx="3368040" cy="111125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5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The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Indian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Navy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operates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vast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maritime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territories,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coordinating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thousands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personnel,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multiple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vessels,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critical missions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simultaneously.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7375" y="3726815"/>
            <a:ext cx="3406775" cy="11207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12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This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project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delivers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SQL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system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designed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specifically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for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defence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bringing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order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to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complexity.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57661" y="2583814"/>
            <a:ext cx="1864360" cy="1139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25">
                <a:solidFill>
                  <a:srgbClr val="D6E5EF"/>
                </a:solidFill>
                <a:latin typeface="Cambria"/>
                <a:cs typeface="Cambria"/>
              </a:rPr>
              <a:t>25+</a:t>
            </a:r>
            <a:endParaRPr sz="44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Interlinked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Tables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72406" y="4060190"/>
            <a:ext cx="1635125" cy="1139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10">
                <a:solidFill>
                  <a:srgbClr val="D6E5EF"/>
                </a:solidFill>
                <a:latin typeface="Cambria"/>
                <a:cs typeface="Cambria"/>
              </a:rPr>
              <a:t>100K+</a:t>
            </a:r>
            <a:endParaRPr sz="44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Data</a:t>
            </a:r>
            <a:r>
              <a:rPr dirty="0" sz="1650" spc="5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Records</a:t>
            </a:r>
            <a:endParaRPr sz="1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6648450"/>
          </a:xfrm>
          <a:custGeom>
            <a:avLst/>
            <a:gdLst/>
            <a:ahLst/>
            <a:cxnLst/>
            <a:rect l="l" t="t" r="r" b="b"/>
            <a:pathLst>
              <a:path w="11430000" h="6648450">
                <a:moveTo>
                  <a:pt x="11430000" y="0"/>
                </a:moveTo>
                <a:lnTo>
                  <a:pt x="0" y="0"/>
                </a:lnTo>
                <a:lnTo>
                  <a:pt x="0" y="6648450"/>
                </a:lnTo>
                <a:lnTo>
                  <a:pt x="11430000" y="66484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143750" y="253"/>
            <a:ext cx="4286250" cy="6648450"/>
            <a:chOff x="7143750" y="253"/>
            <a:chExt cx="4286250" cy="66484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6648196"/>
            </a:xfrm>
            <a:prstGeom prst="rect">
              <a:avLst/>
            </a:prstGeom>
          </p:spPr>
        </p:pic>
        <p:pic>
          <p:nvPicPr>
            <p:cNvPr id="5" name="object 5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6139433"/>
              <a:ext cx="1754504" cy="419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220"/>
              <a:t>Naming</a:t>
            </a:r>
            <a:r>
              <a:rPr dirty="0" sz="2700" spc="75"/>
              <a:t> </a:t>
            </a:r>
            <a:r>
              <a:rPr dirty="0" sz="2700" spc="110"/>
              <a:t>Conventions</a:t>
            </a:r>
            <a:endParaRPr sz="2700"/>
          </a:p>
        </p:txBody>
      </p:sp>
      <p:grpSp>
        <p:nvGrpSpPr>
          <p:cNvPr id="7" name="object 7" descr=""/>
          <p:cNvGrpSpPr/>
          <p:nvPr/>
        </p:nvGrpSpPr>
        <p:grpSpPr>
          <a:xfrm>
            <a:off x="600075" y="1562099"/>
            <a:ext cx="5943600" cy="1028700"/>
            <a:chOff x="600075" y="1562099"/>
            <a:chExt cx="5943600" cy="1028700"/>
          </a:xfrm>
        </p:grpSpPr>
        <p:sp>
          <p:nvSpPr>
            <p:cNvPr id="8" name="object 8" descr=""/>
            <p:cNvSpPr/>
            <p:nvPr/>
          </p:nvSpPr>
          <p:spPr>
            <a:xfrm>
              <a:off x="609600" y="1571624"/>
              <a:ext cx="5924550" cy="1009650"/>
            </a:xfrm>
            <a:custGeom>
              <a:avLst/>
              <a:gdLst/>
              <a:ahLst/>
              <a:cxnLst/>
              <a:rect l="l" t="t" r="r" b="b"/>
              <a:pathLst>
                <a:path w="5924550" h="1009650">
                  <a:moveTo>
                    <a:pt x="5915926" y="0"/>
                  </a:moveTo>
                  <a:lnTo>
                    <a:pt x="8616" y="0"/>
                  </a:lnTo>
                  <a:lnTo>
                    <a:pt x="5814" y="1155"/>
                  </a:lnTo>
                  <a:lnTo>
                    <a:pt x="1160" y="5803"/>
                  </a:lnTo>
                  <a:lnTo>
                    <a:pt x="0" y="8623"/>
                  </a:lnTo>
                  <a:lnTo>
                    <a:pt x="0" y="997750"/>
                  </a:lnTo>
                  <a:lnTo>
                    <a:pt x="0" y="1001026"/>
                  </a:lnTo>
                  <a:lnTo>
                    <a:pt x="1160" y="1003833"/>
                  </a:lnTo>
                  <a:lnTo>
                    <a:pt x="5814" y="1008481"/>
                  </a:lnTo>
                  <a:lnTo>
                    <a:pt x="8616" y="1009650"/>
                  </a:lnTo>
                  <a:lnTo>
                    <a:pt x="5915926" y="1009650"/>
                  </a:lnTo>
                  <a:lnTo>
                    <a:pt x="5918733" y="1008481"/>
                  </a:lnTo>
                  <a:lnTo>
                    <a:pt x="5923381" y="1003833"/>
                  </a:lnTo>
                  <a:lnTo>
                    <a:pt x="5924550" y="1001026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09600" y="1571624"/>
              <a:ext cx="5924550" cy="1009650"/>
            </a:xfrm>
            <a:custGeom>
              <a:avLst/>
              <a:gdLst/>
              <a:ahLst/>
              <a:cxnLst/>
              <a:rect l="l" t="t" r="r" b="b"/>
              <a:pathLst>
                <a:path w="5924550" h="1009650">
                  <a:moveTo>
                    <a:pt x="0" y="997750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60" y="5803"/>
                  </a:lnTo>
                  <a:lnTo>
                    <a:pt x="3487" y="3492"/>
                  </a:lnTo>
                  <a:lnTo>
                    <a:pt x="5814" y="1155"/>
                  </a:lnTo>
                  <a:lnTo>
                    <a:pt x="8616" y="0"/>
                  </a:lnTo>
                  <a:lnTo>
                    <a:pt x="11906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997750"/>
                  </a:lnTo>
                  <a:lnTo>
                    <a:pt x="5924550" y="1001026"/>
                  </a:lnTo>
                  <a:lnTo>
                    <a:pt x="5923381" y="1003833"/>
                  </a:lnTo>
                  <a:lnTo>
                    <a:pt x="5921057" y="1006157"/>
                  </a:lnTo>
                  <a:lnTo>
                    <a:pt x="5918733" y="1008481"/>
                  </a:lnTo>
                  <a:lnTo>
                    <a:pt x="5915926" y="1009650"/>
                  </a:lnTo>
                  <a:lnTo>
                    <a:pt x="5912650" y="1009650"/>
                  </a:lnTo>
                  <a:lnTo>
                    <a:pt x="11906" y="1009650"/>
                  </a:lnTo>
                  <a:lnTo>
                    <a:pt x="8616" y="1009650"/>
                  </a:lnTo>
                  <a:lnTo>
                    <a:pt x="5814" y="1008481"/>
                  </a:lnTo>
                  <a:lnTo>
                    <a:pt x="3487" y="1006157"/>
                  </a:lnTo>
                  <a:lnTo>
                    <a:pt x="1160" y="1003833"/>
                  </a:lnTo>
                  <a:lnTo>
                    <a:pt x="0" y="1001026"/>
                  </a:lnTo>
                  <a:lnTo>
                    <a:pt x="0" y="997750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600075" y="2762249"/>
            <a:ext cx="5943600" cy="1019175"/>
            <a:chOff x="600075" y="2762249"/>
            <a:chExt cx="5943600" cy="1019175"/>
          </a:xfrm>
        </p:grpSpPr>
        <p:sp>
          <p:nvSpPr>
            <p:cNvPr id="11" name="object 11" descr=""/>
            <p:cNvSpPr/>
            <p:nvPr/>
          </p:nvSpPr>
          <p:spPr>
            <a:xfrm>
              <a:off x="609600" y="2771774"/>
              <a:ext cx="5924550" cy="1000125"/>
            </a:xfrm>
            <a:custGeom>
              <a:avLst/>
              <a:gdLst/>
              <a:ahLst/>
              <a:cxnLst/>
              <a:rect l="l" t="t" r="r" b="b"/>
              <a:pathLst>
                <a:path w="5924550" h="1000125">
                  <a:moveTo>
                    <a:pt x="5915926" y="0"/>
                  </a:moveTo>
                  <a:lnTo>
                    <a:pt x="8616" y="0"/>
                  </a:lnTo>
                  <a:lnTo>
                    <a:pt x="5814" y="1155"/>
                  </a:lnTo>
                  <a:lnTo>
                    <a:pt x="1160" y="5803"/>
                  </a:lnTo>
                  <a:lnTo>
                    <a:pt x="0" y="8623"/>
                  </a:lnTo>
                  <a:lnTo>
                    <a:pt x="0" y="988225"/>
                  </a:lnTo>
                  <a:lnTo>
                    <a:pt x="0" y="991501"/>
                  </a:lnTo>
                  <a:lnTo>
                    <a:pt x="1160" y="994308"/>
                  </a:lnTo>
                  <a:lnTo>
                    <a:pt x="5814" y="998956"/>
                  </a:lnTo>
                  <a:lnTo>
                    <a:pt x="8616" y="1000125"/>
                  </a:lnTo>
                  <a:lnTo>
                    <a:pt x="5915926" y="1000125"/>
                  </a:lnTo>
                  <a:lnTo>
                    <a:pt x="5918733" y="998956"/>
                  </a:lnTo>
                  <a:lnTo>
                    <a:pt x="5923381" y="994308"/>
                  </a:lnTo>
                  <a:lnTo>
                    <a:pt x="5924550" y="991501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09600" y="2771774"/>
              <a:ext cx="5924550" cy="1000125"/>
            </a:xfrm>
            <a:custGeom>
              <a:avLst/>
              <a:gdLst/>
              <a:ahLst/>
              <a:cxnLst/>
              <a:rect l="l" t="t" r="r" b="b"/>
              <a:pathLst>
                <a:path w="5924550" h="1000125">
                  <a:moveTo>
                    <a:pt x="0" y="988225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60" y="5803"/>
                  </a:lnTo>
                  <a:lnTo>
                    <a:pt x="3487" y="3492"/>
                  </a:lnTo>
                  <a:lnTo>
                    <a:pt x="5814" y="1155"/>
                  </a:lnTo>
                  <a:lnTo>
                    <a:pt x="8616" y="0"/>
                  </a:lnTo>
                  <a:lnTo>
                    <a:pt x="11906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988225"/>
                  </a:lnTo>
                  <a:lnTo>
                    <a:pt x="5924550" y="991501"/>
                  </a:lnTo>
                  <a:lnTo>
                    <a:pt x="5923381" y="994308"/>
                  </a:lnTo>
                  <a:lnTo>
                    <a:pt x="5921057" y="996632"/>
                  </a:lnTo>
                  <a:lnTo>
                    <a:pt x="5918733" y="998956"/>
                  </a:lnTo>
                  <a:lnTo>
                    <a:pt x="5915926" y="1000125"/>
                  </a:lnTo>
                  <a:lnTo>
                    <a:pt x="5912650" y="1000125"/>
                  </a:lnTo>
                  <a:lnTo>
                    <a:pt x="11906" y="1000125"/>
                  </a:lnTo>
                  <a:lnTo>
                    <a:pt x="8616" y="1000125"/>
                  </a:lnTo>
                  <a:lnTo>
                    <a:pt x="5814" y="998956"/>
                  </a:lnTo>
                  <a:lnTo>
                    <a:pt x="3487" y="996632"/>
                  </a:lnTo>
                  <a:lnTo>
                    <a:pt x="1160" y="994308"/>
                  </a:lnTo>
                  <a:lnTo>
                    <a:pt x="0" y="991501"/>
                  </a:lnTo>
                  <a:lnTo>
                    <a:pt x="0" y="988225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87375" y="1101724"/>
            <a:ext cx="4032250" cy="2450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Cоnзiзtent,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deзсriptive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nоmenсlature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fоr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сlarity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350">
              <a:latin typeface="Roboto"/>
              <a:cs typeface="Roboto"/>
            </a:endParaRPr>
          </a:p>
          <a:p>
            <a:pPr marL="203200">
              <a:lnSpc>
                <a:spcPct val="100000"/>
              </a:lnSpc>
              <a:spcBef>
                <a:spcPts val="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navy_personnel</a:t>
            </a:r>
            <a:endParaRPr sz="1650">
              <a:latin typeface="Cambria"/>
              <a:cs typeface="Cambria"/>
            </a:endParaRPr>
          </a:p>
          <a:p>
            <a:pPr marL="203200">
              <a:lnSpc>
                <a:spcPct val="100000"/>
              </a:lnSpc>
              <a:spcBef>
                <a:spcPts val="102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Stоreз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оffiсer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сrew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infоrmatiоn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1350">
              <a:latin typeface="Roboto"/>
              <a:cs typeface="Roboto"/>
            </a:endParaRPr>
          </a:p>
          <a:p>
            <a:pPr marL="203200">
              <a:lnSpc>
                <a:spcPct val="100000"/>
              </a:lnSpc>
            </a:pPr>
            <a:r>
              <a:rPr dirty="0" sz="1650" spc="135">
                <a:solidFill>
                  <a:srgbClr val="D6E5EF"/>
                </a:solidFill>
                <a:latin typeface="Cambria"/>
                <a:cs typeface="Cambria"/>
              </a:rPr>
              <a:t>navy_missions</a:t>
            </a:r>
            <a:endParaRPr sz="1650">
              <a:latin typeface="Cambria"/>
              <a:cs typeface="Cambria"/>
            </a:endParaRPr>
          </a:p>
          <a:p>
            <a:pPr marL="203200">
              <a:lnSpc>
                <a:spcPct val="100000"/>
              </a:lnSpc>
              <a:spcBef>
                <a:spcPts val="944"/>
              </a:spcBef>
            </a:pP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Traсkз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оperatiоnal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aззignmentз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00075" y="3952874"/>
            <a:ext cx="5943600" cy="1028700"/>
            <a:chOff x="600075" y="3952874"/>
            <a:chExt cx="5943600" cy="1028700"/>
          </a:xfrm>
        </p:grpSpPr>
        <p:sp>
          <p:nvSpPr>
            <p:cNvPr id="15" name="object 15" descr=""/>
            <p:cNvSpPr/>
            <p:nvPr/>
          </p:nvSpPr>
          <p:spPr>
            <a:xfrm>
              <a:off x="609600" y="3962399"/>
              <a:ext cx="5924550" cy="1009650"/>
            </a:xfrm>
            <a:custGeom>
              <a:avLst/>
              <a:gdLst/>
              <a:ahLst/>
              <a:cxnLst/>
              <a:rect l="l" t="t" r="r" b="b"/>
              <a:pathLst>
                <a:path w="5924550" h="1009650">
                  <a:moveTo>
                    <a:pt x="5915926" y="0"/>
                  </a:moveTo>
                  <a:lnTo>
                    <a:pt x="8616" y="0"/>
                  </a:lnTo>
                  <a:lnTo>
                    <a:pt x="5814" y="1155"/>
                  </a:lnTo>
                  <a:lnTo>
                    <a:pt x="1160" y="5803"/>
                  </a:lnTo>
                  <a:lnTo>
                    <a:pt x="0" y="8623"/>
                  </a:lnTo>
                  <a:lnTo>
                    <a:pt x="0" y="997750"/>
                  </a:lnTo>
                  <a:lnTo>
                    <a:pt x="0" y="1001026"/>
                  </a:lnTo>
                  <a:lnTo>
                    <a:pt x="1160" y="1003833"/>
                  </a:lnTo>
                  <a:lnTo>
                    <a:pt x="5814" y="1008481"/>
                  </a:lnTo>
                  <a:lnTo>
                    <a:pt x="8616" y="1009650"/>
                  </a:lnTo>
                  <a:lnTo>
                    <a:pt x="5915926" y="1009650"/>
                  </a:lnTo>
                  <a:lnTo>
                    <a:pt x="5918733" y="1008481"/>
                  </a:lnTo>
                  <a:lnTo>
                    <a:pt x="5923381" y="1003833"/>
                  </a:lnTo>
                  <a:lnTo>
                    <a:pt x="5924550" y="1001026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09600" y="3962399"/>
              <a:ext cx="5924550" cy="1009650"/>
            </a:xfrm>
            <a:custGeom>
              <a:avLst/>
              <a:gdLst/>
              <a:ahLst/>
              <a:cxnLst/>
              <a:rect l="l" t="t" r="r" b="b"/>
              <a:pathLst>
                <a:path w="5924550" h="1009650">
                  <a:moveTo>
                    <a:pt x="0" y="997750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60" y="5803"/>
                  </a:lnTo>
                  <a:lnTo>
                    <a:pt x="3487" y="3492"/>
                  </a:lnTo>
                  <a:lnTo>
                    <a:pt x="5814" y="1155"/>
                  </a:lnTo>
                  <a:lnTo>
                    <a:pt x="8616" y="0"/>
                  </a:lnTo>
                  <a:lnTo>
                    <a:pt x="11906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997750"/>
                  </a:lnTo>
                  <a:lnTo>
                    <a:pt x="5924550" y="1001026"/>
                  </a:lnTo>
                  <a:lnTo>
                    <a:pt x="5923381" y="1003833"/>
                  </a:lnTo>
                  <a:lnTo>
                    <a:pt x="5921057" y="1006157"/>
                  </a:lnTo>
                  <a:lnTo>
                    <a:pt x="5918733" y="1008481"/>
                  </a:lnTo>
                  <a:lnTo>
                    <a:pt x="5915926" y="1009650"/>
                  </a:lnTo>
                  <a:lnTo>
                    <a:pt x="5912650" y="1009650"/>
                  </a:lnTo>
                  <a:lnTo>
                    <a:pt x="11906" y="1009650"/>
                  </a:lnTo>
                  <a:lnTo>
                    <a:pt x="8616" y="1009650"/>
                  </a:lnTo>
                  <a:lnTo>
                    <a:pt x="5814" y="1008481"/>
                  </a:lnTo>
                  <a:lnTo>
                    <a:pt x="3487" y="1006157"/>
                  </a:lnTo>
                  <a:lnTo>
                    <a:pt x="1160" y="1003833"/>
                  </a:lnTo>
                  <a:lnTo>
                    <a:pt x="0" y="1001026"/>
                  </a:lnTo>
                  <a:lnTo>
                    <a:pt x="0" y="997750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777875" y="4135437"/>
            <a:ext cx="230505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35">
                <a:solidFill>
                  <a:srgbClr val="D6E5EF"/>
                </a:solidFill>
                <a:latin typeface="Cambria"/>
                <a:cs typeface="Cambria"/>
              </a:rPr>
              <a:t>navy_ships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Maintainз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fleet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veззel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reсоrdз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00075" y="5153024"/>
            <a:ext cx="5943600" cy="1028700"/>
            <a:chOff x="600075" y="5153024"/>
            <a:chExt cx="5943600" cy="1028700"/>
          </a:xfrm>
        </p:grpSpPr>
        <p:sp>
          <p:nvSpPr>
            <p:cNvPr id="19" name="object 19" descr=""/>
            <p:cNvSpPr/>
            <p:nvPr/>
          </p:nvSpPr>
          <p:spPr>
            <a:xfrm>
              <a:off x="609600" y="5162549"/>
              <a:ext cx="5924550" cy="1009650"/>
            </a:xfrm>
            <a:custGeom>
              <a:avLst/>
              <a:gdLst/>
              <a:ahLst/>
              <a:cxnLst/>
              <a:rect l="l" t="t" r="r" b="b"/>
              <a:pathLst>
                <a:path w="5924550" h="1009650">
                  <a:moveTo>
                    <a:pt x="5915926" y="0"/>
                  </a:moveTo>
                  <a:lnTo>
                    <a:pt x="8616" y="0"/>
                  </a:lnTo>
                  <a:lnTo>
                    <a:pt x="5814" y="1155"/>
                  </a:lnTo>
                  <a:lnTo>
                    <a:pt x="1160" y="5803"/>
                  </a:lnTo>
                  <a:lnTo>
                    <a:pt x="0" y="8623"/>
                  </a:lnTo>
                  <a:lnTo>
                    <a:pt x="0" y="997745"/>
                  </a:lnTo>
                  <a:lnTo>
                    <a:pt x="0" y="1001029"/>
                  </a:lnTo>
                  <a:lnTo>
                    <a:pt x="1160" y="1003837"/>
                  </a:lnTo>
                  <a:lnTo>
                    <a:pt x="5814" y="1008485"/>
                  </a:lnTo>
                  <a:lnTo>
                    <a:pt x="8616" y="1009651"/>
                  </a:lnTo>
                  <a:lnTo>
                    <a:pt x="5915926" y="1009651"/>
                  </a:lnTo>
                  <a:lnTo>
                    <a:pt x="5918733" y="1008485"/>
                  </a:lnTo>
                  <a:lnTo>
                    <a:pt x="5923381" y="1003837"/>
                  </a:lnTo>
                  <a:lnTo>
                    <a:pt x="5924550" y="1001029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09600" y="5162549"/>
              <a:ext cx="5924550" cy="1009650"/>
            </a:xfrm>
            <a:custGeom>
              <a:avLst/>
              <a:gdLst/>
              <a:ahLst/>
              <a:cxnLst/>
              <a:rect l="l" t="t" r="r" b="b"/>
              <a:pathLst>
                <a:path w="5924550" h="1009650">
                  <a:moveTo>
                    <a:pt x="0" y="997745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60" y="5803"/>
                  </a:lnTo>
                  <a:lnTo>
                    <a:pt x="3487" y="3492"/>
                  </a:lnTo>
                  <a:lnTo>
                    <a:pt x="5814" y="1155"/>
                  </a:lnTo>
                  <a:lnTo>
                    <a:pt x="8616" y="0"/>
                  </a:lnTo>
                  <a:lnTo>
                    <a:pt x="11906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997745"/>
                  </a:lnTo>
                  <a:lnTo>
                    <a:pt x="5924550" y="1001029"/>
                  </a:lnTo>
                  <a:lnTo>
                    <a:pt x="5923381" y="1003837"/>
                  </a:lnTo>
                  <a:lnTo>
                    <a:pt x="5921057" y="1006163"/>
                  </a:lnTo>
                  <a:lnTo>
                    <a:pt x="5918733" y="1008485"/>
                  </a:lnTo>
                  <a:lnTo>
                    <a:pt x="5915926" y="1009651"/>
                  </a:lnTo>
                  <a:lnTo>
                    <a:pt x="5912650" y="1009651"/>
                  </a:lnTo>
                  <a:lnTo>
                    <a:pt x="11906" y="1009651"/>
                  </a:lnTo>
                  <a:lnTo>
                    <a:pt x="8616" y="1009651"/>
                  </a:lnTo>
                  <a:lnTo>
                    <a:pt x="5814" y="1008485"/>
                  </a:lnTo>
                  <a:lnTo>
                    <a:pt x="3487" y="1006163"/>
                  </a:lnTo>
                  <a:lnTo>
                    <a:pt x="1160" y="1003837"/>
                  </a:lnTo>
                  <a:lnTo>
                    <a:pt x="0" y="1001029"/>
                  </a:lnTo>
                  <a:lnTo>
                    <a:pt x="0" y="997745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77875" y="5335588"/>
            <a:ext cx="227965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navy_departments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Manageз</a:t>
            </a:r>
            <a:r>
              <a:rPr dirty="0" sz="1350" spc="1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оrganiзatiоnal</a:t>
            </a:r>
            <a:r>
              <a:rPr dirty="0" sz="1350" spc="1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unitз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00"/>
              <a:t>Phase-</a:t>
            </a:r>
            <a:r>
              <a:rPr dirty="0" spc="225"/>
              <a:t>Wise</a:t>
            </a:r>
            <a:r>
              <a:rPr dirty="0" spc="120"/>
              <a:t> </a:t>
            </a:r>
            <a:r>
              <a:rPr dirty="0" spc="130"/>
              <a:t>Development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873625" y="3279140"/>
            <a:ext cx="510286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approach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building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comprehensive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 management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system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through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five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distinct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phases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5" name="object 5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196975"/>
            <a:ext cx="400177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75"/>
              <a:t>Project</a:t>
            </a:r>
            <a:r>
              <a:rPr dirty="0" sz="2700" spc="95"/>
              <a:t> </a:t>
            </a:r>
            <a:r>
              <a:rPr dirty="0" sz="2700" spc="160"/>
              <a:t>Phases</a:t>
            </a:r>
            <a:r>
              <a:rPr dirty="0" sz="2700" spc="95"/>
              <a:t> </a:t>
            </a:r>
            <a:r>
              <a:rPr dirty="0" sz="2700" spc="110"/>
              <a:t>Overview</a:t>
            </a:r>
            <a:endParaRPr sz="2700"/>
          </a:p>
        </p:txBody>
      </p:sp>
      <p:sp>
        <p:nvSpPr>
          <p:cNvPr id="3" name="object 3" descr=""/>
          <p:cNvSpPr txBox="1"/>
          <p:nvPr/>
        </p:nvSpPr>
        <p:spPr>
          <a:xfrm>
            <a:off x="589756" y="1968500"/>
            <a:ext cx="19240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75">
                <a:solidFill>
                  <a:srgbClr val="D6E5EF"/>
                </a:solidFill>
                <a:latin typeface="Arial MT"/>
                <a:cs typeface="Arial MT"/>
              </a:rPr>
              <a:t>01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2247899"/>
            <a:ext cx="3295650" cy="190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87375" y="2363787"/>
            <a:ext cx="2622550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30">
                <a:solidFill>
                  <a:srgbClr val="D6E5EF"/>
                </a:solidFill>
                <a:latin typeface="Cambria"/>
                <a:cs typeface="Cambria"/>
              </a:rPr>
              <a:t>Planning</a:t>
            </a:r>
            <a:r>
              <a:rPr dirty="0" sz="1650" spc="2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D6E5EF"/>
                </a:solidFill>
                <a:latin typeface="Cambria"/>
                <a:cs typeface="Cambria"/>
              </a:rPr>
              <a:t>&amp;</a:t>
            </a:r>
            <a:r>
              <a:rPr dirty="0" sz="1650" spc="2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Analysis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Requirements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gathering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naval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</a:t>
            </a:r>
            <a:r>
              <a:rPr dirty="0" sz="1350" spc="-7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mapping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044950" y="1968500"/>
            <a:ext cx="21590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02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7175" y="2247899"/>
            <a:ext cx="3295650" cy="1905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054475" y="2363787"/>
            <a:ext cx="291655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Database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Design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diagrams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schema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architecture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512646" y="1968500"/>
            <a:ext cx="214629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03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4275" y="2247899"/>
            <a:ext cx="3295650" cy="1905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521575" y="2363787"/>
            <a:ext cx="288290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Table Creation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DDL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implementation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25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75322" y="3578225"/>
            <a:ext cx="220979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04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075" y="3867150"/>
            <a:ext cx="5029200" cy="1905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87375" y="3983037"/>
            <a:ext cx="323913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Data</a:t>
            </a:r>
            <a:r>
              <a:rPr dirty="0" sz="1650" spc="5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Insertion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Populating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80430" y="3578225"/>
            <a:ext cx="21209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05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0725" y="3867150"/>
            <a:ext cx="5029200" cy="1905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5788025" y="3983037"/>
            <a:ext cx="253873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Query </a:t>
            </a: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Implementation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Testing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analytical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87375" y="4959350"/>
            <a:ext cx="8217534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Five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systematic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phases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transforming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requirements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into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fully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functional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9" name="object 19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6858000"/>
          </a:xfrm>
          <a:custGeom>
            <a:avLst/>
            <a:gdLst/>
            <a:ahLst/>
            <a:cxnLst/>
            <a:rect l="l" t="t" r="r" b="b"/>
            <a:pathLst>
              <a:path w="11430000" h="6858000">
                <a:moveTo>
                  <a:pt x="11430000" y="0"/>
                </a:moveTo>
                <a:lnTo>
                  <a:pt x="0" y="0"/>
                </a:lnTo>
                <a:lnTo>
                  <a:pt x="0" y="6858000"/>
                </a:lnTo>
                <a:lnTo>
                  <a:pt x="11430000" y="68580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55"/>
              <a:t>Phase</a:t>
            </a:r>
            <a:r>
              <a:rPr dirty="0" sz="2700" spc="20"/>
              <a:t> </a:t>
            </a:r>
            <a:r>
              <a:rPr dirty="0" sz="2700" spc="-390"/>
              <a:t>1</a:t>
            </a:r>
            <a:r>
              <a:rPr dirty="0" sz="2700" spc="75"/>
              <a:t> </a:t>
            </a:r>
            <a:r>
              <a:rPr dirty="0" sz="2700" spc="484"/>
              <a:t>–</a:t>
            </a:r>
            <a:r>
              <a:rPr dirty="0" sz="2700" spc="50"/>
              <a:t> </a:t>
            </a:r>
            <a:r>
              <a:rPr dirty="0" sz="2700" spc="185"/>
              <a:t>Planning</a:t>
            </a:r>
            <a:r>
              <a:rPr dirty="0" sz="2700" spc="50"/>
              <a:t> </a:t>
            </a:r>
            <a:r>
              <a:rPr dirty="0" sz="2700"/>
              <a:t>&amp;</a:t>
            </a:r>
            <a:r>
              <a:rPr dirty="0" sz="2700" spc="50"/>
              <a:t> </a:t>
            </a:r>
            <a:r>
              <a:rPr dirty="0" sz="2700" spc="175"/>
              <a:t>Analysis</a:t>
            </a:r>
            <a:endParaRPr sz="2700"/>
          </a:p>
        </p:txBody>
      </p:sp>
      <p:sp>
        <p:nvSpPr>
          <p:cNvPr id="4" name="object 4" descr=""/>
          <p:cNvSpPr/>
          <p:nvPr/>
        </p:nvSpPr>
        <p:spPr>
          <a:xfrm>
            <a:off x="638175" y="18192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21526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24860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33718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8175" y="37052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38175" y="40386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87375" y="1258887"/>
            <a:ext cx="3302000" cy="2903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75B8FF"/>
                </a:solidFill>
                <a:latin typeface="Cambria"/>
                <a:cs typeface="Cambria"/>
              </a:rPr>
              <a:t>Requirements</a:t>
            </a:r>
            <a:r>
              <a:rPr dirty="0" sz="1650" spc="75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75B8FF"/>
                </a:solidFill>
                <a:latin typeface="Cambria"/>
                <a:cs typeface="Cambria"/>
              </a:rPr>
              <a:t>Gathering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54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Analysed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organisational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Identified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points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Mapped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information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workflows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60">
                <a:solidFill>
                  <a:srgbClr val="75B8FF"/>
                </a:solidFill>
                <a:latin typeface="Cambria"/>
                <a:cs typeface="Cambria"/>
              </a:rPr>
              <a:t>Core</a:t>
            </a:r>
            <a:r>
              <a:rPr dirty="0" sz="1650" spc="65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60">
                <a:solidFill>
                  <a:srgbClr val="75B8FF"/>
                </a:solidFill>
                <a:latin typeface="Cambria"/>
                <a:cs typeface="Cambria"/>
              </a:rPr>
              <a:t>Deliverables</a:t>
            </a:r>
            <a:endParaRPr sz="1650">
              <a:latin typeface="Cambria"/>
              <a:cs typeface="Cambria"/>
            </a:endParaRPr>
          </a:p>
          <a:p>
            <a:pPr marL="286385" marR="498475">
              <a:lnSpc>
                <a:spcPct val="162000"/>
              </a:lnSpc>
              <a:spcBef>
                <a:spcPts val="54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25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essential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identified Relationship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mapping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completed Key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constraints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defined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4075" y="1285875"/>
            <a:ext cx="4905374" cy="4905374"/>
          </a:xfrm>
          <a:prstGeom prst="rect">
            <a:avLst/>
          </a:prstGeom>
        </p:spPr>
      </p:pic>
      <p:pic>
        <p:nvPicPr>
          <p:cNvPr id="12" name="object 12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63436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43750" y="253"/>
            <a:ext cx="4286250" cy="6438900"/>
            <a:chOff x="7143750" y="253"/>
            <a:chExt cx="4286250" cy="6438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1549400"/>
            <a:ext cx="432816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55"/>
              <a:t>Phase</a:t>
            </a:r>
            <a:r>
              <a:rPr dirty="0" sz="2700" spc="80"/>
              <a:t> </a:t>
            </a:r>
            <a:r>
              <a:rPr dirty="0" sz="2700"/>
              <a:t>2</a:t>
            </a:r>
            <a:r>
              <a:rPr dirty="0" sz="2700" spc="85"/>
              <a:t> </a:t>
            </a:r>
            <a:r>
              <a:rPr dirty="0" sz="2700" spc="484"/>
              <a:t>–</a:t>
            </a:r>
            <a:r>
              <a:rPr dirty="0" sz="2700" spc="85"/>
              <a:t> </a:t>
            </a:r>
            <a:r>
              <a:rPr dirty="0" sz="2700" spc="100"/>
              <a:t>Database</a:t>
            </a:r>
            <a:r>
              <a:rPr dirty="0" sz="2700" spc="80"/>
              <a:t> </a:t>
            </a:r>
            <a:r>
              <a:rPr dirty="0" sz="2700" spc="114"/>
              <a:t>Design</a:t>
            </a:r>
            <a:endParaRPr sz="2700"/>
          </a:p>
        </p:txBody>
      </p:sp>
      <p:sp>
        <p:nvSpPr>
          <p:cNvPr id="6" name="object 6" descr=""/>
          <p:cNvSpPr/>
          <p:nvPr/>
        </p:nvSpPr>
        <p:spPr>
          <a:xfrm>
            <a:off x="600075" y="2181224"/>
            <a:ext cx="2886075" cy="1533525"/>
          </a:xfrm>
          <a:custGeom>
            <a:avLst/>
            <a:gdLst/>
            <a:ahLst/>
            <a:cxnLst/>
            <a:rect l="l" t="t" r="r" b="b"/>
            <a:pathLst>
              <a:path w="2886075" h="1533525">
                <a:moveTo>
                  <a:pt x="2867482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1512100"/>
                </a:lnTo>
                <a:lnTo>
                  <a:pt x="0" y="1514932"/>
                </a:lnTo>
                <a:lnTo>
                  <a:pt x="18588" y="1533525"/>
                </a:lnTo>
                <a:lnTo>
                  <a:pt x="2867482" y="1533525"/>
                </a:lnTo>
                <a:lnTo>
                  <a:pt x="2886075" y="1514932"/>
                </a:lnTo>
                <a:lnTo>
                  <a:pt x="2886075" y="18592"/>
                </a:lnTo>
                <a:lnTo>
                  <a:pt x="2870225" y="546"/>
                </a:lnTo>
                <a:lnTo>
                  <a:pt x="2867482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58825" y="2344737"/>
            <a:ext cx="2494915" cy="11696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4">
                <a:solidFill>
                  <a:srgbClr val="D6E5EF"/>
                </a:solidFill>
                <a:latin typeface="Cambria"/>
                <a:cs typeface="Cambria"/>
              </a:rPr>
              <a:t>ER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Diagram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Creation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Visual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representation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all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entities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relationships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across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the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657600" y="2181224"/>
            <a:ext cx="2886075" cy="1533525"/>
          </a:xfrm>
          <a:custGeom>
            <a:avLst/>
            <a:gdLst/>
            <a:ahLst/>
            <a:cxnLst/>
            <a:rect l="l" t="t" r="r" b="b"/>
            <a:pathLst>
              <a:path w="2886075" h="1533525">
                <a:moveTo>
                  <a:pt x="2867482" y="0"/>
                </a:moveTo>
                <a:lnTo>
                  <a:pt x="18592" y="0"/>
                </a:lnTo>
                <a:lnTo>
                  <a:pt x="15849" y="546"/>
                </a:lnTo>
                <a:lnTo>
                  <a:pt x="0" y="18592"/>
                </a:lnTo>
                <a:lnTo>
                  <a:pt x="0" y="1512100"/>
                </a:lnTo>
                <a:lnTo>
                  <a:pt x="0" y="1514932"/>
                </a:lnTo>
                <a:lnTo>
                  <a:pt x="18592" y="1533525"/>
                </a:lnTo>
                <a:lnTo>
                  <a:pt x="2867482" y="1533525"/>
                </a:lnTo>
                <a:lnTo>
                  <a:pt x="2886075" y="1514932"/>
                </a:lnTo>
                <a:lnTo>
                  <a:pt x="2886075" y="18592"/>
                </a:lnTo>
                <a:lnTo>
                  <a:pt x="2870225" y="546"/>
                </a:lnTo>
                <a:lnTo>
                  <a:pt x="2867482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816350" y="2344737"/>
            <a:ext cx="2423160" cy="11696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50">
                <a:solidFill>
                  <a:srgbClr val="D6E5EF"/>
                </a:solidFill>
                <a:latin typeface="Cambria"/>
                <a:cs typeface="Cambria"/>
              </a:rPr>
              <a:t>Schema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Design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Comprehensive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architecture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for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25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interconnected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with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normalisation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00075" y="3886200"/>
            <a:ext cx="5943600" cy="990600"/>
          </a:xfrm>
          <a:custGeom>
            <a:avLst/>
            <a:gdLst/>
            <a:ahLst/>
            <a:cxnLst/>
            <a:rect l="l" t="t" r="r" b="b"/>
            <a:pathLst>
              <a:path w="5943600" h="990600">
                <a:moveTo>
                  <a:pt x="5925007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969175"/>
                </a:lnTo>
                <a:lnTo>
                  <a:pt x="0" y="972007"/>
                </a:lnTo>
                <a:lnTo>
                  <a:pt x="18588" y="990600"/>
                </a:lnTo>
                <a:lnTo>
                  <a:pt x="5925007" y="990600"/>
                </a:lnTo>
                <a:lnTo>
                  <a:pt x="5943600" y="972007"/>
                </a:lnTo>
                <a:lnTo>
                  <a:pt x="5943600" y="18592"/>
                </a:lnTo>
                <a:lnTo>
                  <a:pt x="5927750" y="546"/>
                </a:lnTo>
                <a:lnTo>
                  <a:pt x="5925007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58825" y="4049712"/>
            <a:ext cx="546608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Attribute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Definition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Precise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specification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types,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keys,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constraints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each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entity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7277100"/>
          </a:xfrm>
          <a:custGeom>
            <a:avLst/>
            <a:gdLst/>
            <a:ahLst/>
            <a:cxnLst/>
            <a:rect l="l" t="t" r="r" b="b"/>
            <a:pathLst>
              <a:path w="11430000" h="7277100">
                <a:moveTo>
                  <a:pt x="11430000" y="0"/>
                </a:moveTo>
                <a:lnTo>
                  <a:pt x="0" y="0"/>
                </a:lnTo>
                <a:lnTo>
                  <a:pt x="0" y="7277100"/>
                </a:lnTo>
                <a:lnTo>
                  <a:pt x="11430000" y="72771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143750" y="253"/>
            <a:ext cx="4286250" cy="7277100"/>
            <a:chOff x="7143750" y="253"/>
            <a:chExt cx="4286250" cy="72771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7276845"/>
            </a:xfrm>
            <a:prstGeom prst="rect">
              <a:avLst/>
            </a:prstGeom>
          </p:spPr>
        </p:pic>
        <p:pic>
          <p:nvPicPr>
            <p:cNvPr id="5" name="object 5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6764274"/>
              <a:ext cx="1754504" cy="419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55"/>
              <a:t>Phase</a:t>
            </a:r>
            <a:r>
              <a:rPr dirty="0" sz="2700" spc="70"/>
              <a:t> </a:t>
            </a:r>
            <a:r>
              <a:rPr dirty="0" sz="2700"/>
              <a:t>3</a:t>
            </a:r>
            <a:r>
              <a:rPr dirty="0" sz="2700" spc="70"/>
              <a:t> </a:t>
            </a:r>
            <a:r>
              <a:rPr dirty="0" sz="2700" spc="484"/>
              <a:t>–</a:t>
            </a:r>
            <a:r>
              <a:rPr dirty="0" sz="2700" spc="75"/>
              <a:t> </a:t>
            </a:r>
            <a:r>
              <a:rPr dirty="0" sz="2700" spc="85"/>
              <a:t>Table</a:t>
            </a:r>
            <a:r>
              <a:rPr dirty="0" sz="2700" spc="70"/>
              <a:t> </a:t>
            </a:r>
            <a:r>
              <a:rPr dirty="0" sz="2700" spc="105"/>
              <a:t>Creation</a:t>
            </a:r>
            <a:r>
              <a:rPr dirty="0" sz="2700" spc="75"/>
              <a:t> </a:t>
            </a:r>
            <a:r>
              <a:rPr dirty="0" sz="2700" spc="-10"/>
              <a:t>(DDL)</a:t>
            </a:r>
            <a:endParaRPr sz="2700"/>
          </a:p>
        </p:txBody>
      </p:sp>
      <p:grpSp>
        <p:nvGrpSpPr>
          <p:cNvPr id="7" name="object 7" descr=""/>
          <p:cNvGrpSpPr/>
          <p:nvPr/>
        </p:nvGrpSpPr>
        <p:grpSpPr>
          <a:xfrm>
            <a:off x="600075" y="1095374"/>
            <a:ext cx="5943600" cy="1295400"/>
            <a:chOff x="600075" y="1095374"/>
            <a:chExt cx="5943600" cy="1295400"/>
          </a:xfrm>
        </p:grpSpPr>
        <p:sp>
          <p:nvSpPr>
            <p:cNvPr id="8" name="object 8" descr=""/>
            <p:cNvSpPr/>
            <p:nvPr/>
          </p:nvSpPr>
          <p:spPr>
            <a:xfrm>
              <a:off x="609600" y="1104899"/>
              <a:ext cx="5924550" cy="1276350"/>
            </a:xfrm>
            <a:custGeom>
              <a:avLst/>
              <a:gdLst/>
              <a:ahLst/>
              <a:cxnLst/>
              <a:rect l="l" t="t" r="r" b="b"/>
              <a:pathLst>
                <a:path w="5924550" h="1276350">
                  <a:moveTo>
                    <a:pt x="5915926" y="0"/>
                  </a:moveTo>
                  <a:lnTo>
                    <a:pt x="8616" y="0"/>
                  </a:lnTo>
                  <a:lnTo>
                    <a:pt x="5814" y="1155"/>
                  </a:lnTo>
                  <a:lnTo>
                    <a:pt x="1160" y="5803"/>
                  </a:lnTo>
                  <a:lnTo>
                    <a:pt x="0" y="8623"/>
                  </a:lnTo>
                  <a:lnTo>
                    <a:pt x="0" y="1264450"/>
                  </a:lnTo>
                  <a:lnTo>
                    <a:pt x="0" y="1267726"/>
                  </a:lnTo>
                  <a:lnTo>
                    <a:pt x="1160" y="1270533"/>
                  </a:lnTo>
                  <a:lnTo>
                    <a:pt x="5814" y="1275181"/>
                  </a:lnTo>
                  <a:lnTo>
                    <a:pt x="8616" y="1276350"/>
                  </a:lnTo>
                  <a:lnTo>
                    <a:pt x="5915926" y="1276350"/>
                  </a:lnTo>
                  <a:lnTo>
                    <a:pt x="5918733" y="1275181"/>
                  </a:lnTo>
                  <a:lnTo>
                    <a:pt x="5923381" y="1270533"/>
                  </a:lnTo>
                  <a:lnTo>
                    <a:pt x="5924550" y="1267726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09600" y="1104899"/>
              <a:ext cx="5924550" cy="1276350"/>
            </a:xfrm>
            <a:custGeom>
              <a:avLst/>
              <a:gdLst/>
              <a:ahLst/>
              <a:cxnLst/>
              <a:rect l="l" t="t" r="r" b="b"/>
              <a:pathLst>
                <a:path w="5924550" h="1276350">
                  <a:moveTo>
                    <a:pt x="0" y="1264450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60" y="5803"/>
                  </a:lnTo>
                  <a:lnTo>
                    <a:pt x="3487" y="3492"/>
                  </a:lnTo>
                  <a:lnTo>
                    <a:pt x="5814" y="1155"/>
                  </a:lnTo>
                  <a:lnTo>
                    <a:pt x="8616" y="0"/>
                  </a:lnTo>
                  <a:lnTo>
                    <a:pt x="11906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1264450"/>
                  </a:lnTo>
                  <a:lnTo>
                    <a:pt x="5924550" y="1267726"/>
                  </a:lnTo>
                  <a:lnTo>
                    <a:pt x="5923381" y="1270533"/>
                  </a:lnTo>
                  <a:lnTo>
                    <a:pt x="5921057" y="1272857"/>
                  </a:lnTo>
                  <a:lnTo>
                    <a:pt x="5918733" y="1275181"/>
                  </a:lnTo>
                  <a:lnTo>
                    <a:pt x="5915926" y="1276350"/>
                  </a:lnTo>
                  <a:lnTo>
                    <a:pt x="5912650" y="1276350"/>
                  </a:lnTo>
                  <a:lnTo>
                    <a:pt x="11906" y="1276350"/>
                  </a:lnTo>
                  <a:lnTo>
                    <a:pt x="8616" y="1276350"/>
                  </a:lnTo>
                  <a:lnTo>
                    <a:pt x="5814" y="1275181"/>
                  </a:lnTo>
                  <a:lnTo>
                    <a:pt x="3487" y="1272857"/>
                  </a:lnTo>
                  <a:lnTo>
                    <a:pt x="1160" y="1270533"/>
                  </a:lnTo>
                  <a:lnTo>
                    <a:pt x="0" y="1267726"/>
                  </a:lnTo>
                  <a:lnTo>
                    <a:pt x="0" y="1264450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19125" y="1114043"/>
            <a:ext cx="685800" cy="1257300"/>
          </a:xfrm>
          <a:prstGeom prst="rect">
            <a:avLst/>
          </a:prstGeom>
          <a:solidFill>
            <a:srgbClr val="3F4551"/>
          </a:solidFill>
        </p:spPr>
        <p:txBody>
          <a:bodyPr wrap="square" lIns="0" tIns="1873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75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000" spc="-340">
                <a:solidFill>
                  <a:srgbClr val="D6E5EF"/>
                </a:solidFill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63503" y="1277937"/>
            <a:ext cx="4658995" cy="8839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Personnel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54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Officer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crew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rank,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department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assignments, joining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dates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00075" y="2562224"/>
            <a:ext cx="5943600" cy="1304925"/>
            <a:chOff x="600075" y="2562224"/>
            <a:chExt cx="5943600" cy="1304925"/>
          </a:xfrm>
        </p:grpSpPr>
        <p:sp>
          <p:nvSpPr>
            <p:cNvPr id="13" name="object 13" descr=""/>
            <p:cNvSpPr/>
            <p:nvPr/>
          </p:nvSpPr>
          <p:spPr>
            <a:xfrm>
              <a:off x="609600" y="2571749"/>
              <a:ext cx="5924550" cy="1285875"/>
            </a:xfrm>
            <a:custGeom>
              <a:avLst/>
              <a:gdLst/>
              <a:ahLst/>
              <a:cxnLst/>
              <a:rect l="l" t="t" r="r" b="b"/>
              <a:pathLst>
                <a:path w="5924550" h="1285875">
                  <a:moveTo>
                    <a:pt x="5915926" y="0"/>
                  </a:moveTo>
                  <a:lnTo>
                    <a:pt x="8616" y="0"/>
                  </a:lnTo>
                  <a:lnTo>
                    <a:pt x="5814" y="1155"/>
                  </a:lnTo>
                  <a:lnTo>
                    <a:pt x="1160" y="5803"/>
                  </a:lnTo>
                  <a:lnTo>
                    <a:pt x="0" y="8623"/>
                  </a:lnTo>
                  <a:lnTo>
                    <a:pt x="0" y="1273975"/>
                  </a:lnTo>
                  <a:lnTo>
                    <a:pt x="0" y="1277251"/>
                  </a:lnTo>
                  <a:lnTo>
                    <a:pt x="1160" y="1280058"/>
                  </a:lnTo>
                  <a:lnTo>
                    <a:pt x="5814" y="1284706"/>
                  </a:lnTo>
                  <a:lnTo>
                    <a:pt x="8616" y="1285875"/>
                  </a:lnTo>
                  <a:lnTo>
                    <a:pt x="5915926" y="1285875"/>
                  </a:lnTo>
                  <a:lnTo>
                    <a:pt x="5918733" y="1284706"/>
                  </a:lnTo>
                  <a:lnTo>
                    <a:pt x="5923381" y="1280058"/>
                  </a:lnTo>
                  <a:lnTo>
                    <a:pt x="5924550" y="1277251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09600" y="2571749"/>
              <a:ext cx="5924550" cy="1285875"/>
            </a:xfrm>
            <a:custGeom>
              <a:avLst/>
              <a:gdLst/>
              <a:ahLst/>
              <a:cxnLst/>
              <a:rect l="l" t="t" r="r" b="b"/>
              <a:pathLst>
                <a:path w="5924550" h="1285875">
                  <a:moveTo>
                    <a:pt x="0" y="1273975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60" y="5803"/>
                  </a:lnTo>
                  <a:lnTo>
                    <a:pt x="3487" y="3492"/>
                  </a:lnTo>
                  <a:lnTo>
                    <a:pt x="5814" y="1155"/>
                  </a:lnTo>
                  <a:lnTo>
                    <a:pt x="8616" y="0"/>
                  </a:lnTo>
                  <a:lnTo>
                    <a:pt x="11906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1273975"/>
                  </a:lnTo>
                  <a:lnTo>
                    <a:pt x="5924550" y="1277251"/>
                  </a:lnTo>
                  <a:lnTo>
                    <a:pt x="5923381" y="1280058"/>
                  </a:lnTo>
                  <a:lnTo>
                    <a:pt x="5921057" y="1282382"/>
                  </a:lnTo>
                  <a:lnTo>
                    <a:pt x="5918733" y="1284706"/>
                  </a:lnTo>
                  <a:lnTo>
                    <a:pt x="5915926" y="1285875"/>
                  </a:lnTo>
                  <a:lnTo>
                    <a:pt x="5912650" y="1285875"/>
                  </a:lnTo>
                  <a:lnTo>
                    <a:pt x="11906" y="1285875"/>
                  </a:lnTo>
                  <a:lnTo>
                    <a:pt x="8616" y="1285875"/>
                  </a:lnTo>
                  <a:lnTo>
                    <a:pt x="5814" y="1284706"/>
                  </a:lnTo>
                  <a:lnTo>
                    <a:pt x="3487" y="1282382"/>
                  </a:lnTo>
                  <a:lnTo>
                    <a:pt x="1160" y="1280058"/>
                  </a:lnTo>
                  <a:lnTo>
                    <a:pt x="0" y="1277251"/>
                  </a:lnTo>
                  <a:lnTo>
                    <a:pt x="0" y="1273975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9125" y="2580894"/>
            <a:ext cx="685800" cy="1267460"/>
          </a:xfrm>
          <a:prstGeom prst="rect">
            <a:avLst/>
          </a:prstGeom>
          <a:solidFill>
            <a:srgbClr val="3F4551"/>
          </a:solidFill>
        </p:spPr>
        <p:txBody>
          <a:bodyPr wrap="square" lIns="0" tIns="1873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75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000" spc="-50">
                <a:solidFill>
                  <a:srgbClr val="D6E5EF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463675" y="2744787"/>
            <a:ext cx="5073015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Ships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Fleet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inventory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including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vessel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type,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commission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year,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 status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00075" y="4038600"/>
            <a:ext cx="5943600" cy="1295400"/>
            <a:chOff x="600075" y="4038600"/>
            <a:chExt cx="5943600" cy="1295400"/>
          </a:xfrm>
        </p:grpSpPr>
        <p:sp>
          <p:nvSpPr>
            <p:cNvPr id="18" name="object 18" descr=""/>
            <p:cNvSpPr/>
            <p:nvPr/>
          </p:nvSpPr>
          <p:spPr>
            <a:xfrm>
              <a:off x="609600" y="4048125"/>
              <a:ext cx="5924550" cy="1276350"/>
            </a:xfrm>
            <a:custGeom>
              <a:avLst/>
              <a:gdLst/>
              <a:ahLst/>
              <a:cxnLst/>
              <a:rect l="l" t="t" r="r" b="b"/>
              <a:pathLst>
                <a:path w="5924550" h="1276350">
                  <a:moveTo>
                    <a:pt x="5915926" y="0"/>
                  </a:moveTo>
                  <a:lnTo>
                    <a:pt x="8616" y="0"/>
                  </a:lnTo>
                  <a:lnTo>
                    <a:pt x="5814" y="1155"/>
                  </a:lnTo>
                  <a:lnTo>
                    <a:pt x="1160" y="5803"/>
                  </a:lnTo>
                  <a:lnTo>
                    <a:pt x="0" y="8623"/>
                  </a:lnTo>
                  <a:lnTo>
                    <a:pt x="0" y="1264450"/>
                  </a:lnTo>
                  <a:lnTo>
                    <a:pt x="0" y="1267726"/>
                  </a:lnTo>
                  <a:lnTo>
                    <a:pt x="1160" y="1270533"/>
                  </a:lnTo>
                  <a:lnTo>
                    <a:pt x="5814" y="1275181"/>
                  </a:lnTo>
                  <a:lnTo>
                    <a:pt x="8616" y="1276350"/>
                  </a:lnTo>
                  <a:lnTo>
                    <a:pt x="5915926" y="1276350"/>
                  </a:lnTo>
                  <a:lnTo>
                    <a:pt x="5918733" y="1275181"/>
                  </a:lnTo>
                  <a:lnTo>
                    <a:pt x="5923381" y="1270533"/>
                  </a:lnTo>
                  <a:lnTo>
                    <a:pt x="5924550" y="1267726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09600" y="4048125"/>
              <a:ext cx="5924550" cy="1276350"/>
            </a:xfrm>
            <a:custGeom>
              <a:avLst/>
              <a:gdLst/>
              <a:ahLst/>
              <a:cxnLst/>
              <a:rect l="l" t="t" r="r" b="b"/>
              <a:pathLst>
                <a:path w="5924550" h="1276350">
                  <a:moveTo>
                    <a:pt x="0" y="1264450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60" y="5803"/>
                  </a:lnTo>
                  <a:lnTo>
                    <a:pt x="3487" y="3492"/>
                  </a:lnTo>
                  <a:lnTo>
                    <a:pt x="5814" y="1155"/>
                  </a:lnTo>
                  <a:lnTo>
                    <a:pt x="8616" y="0"/>
                  </a:lnTo>
                  <a:lnTo>
                    <a:pt x="11906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1264450"/>
                  </a:lnTo>
                  <a:lnTo>
                    <a:pt x="5924550" y="1267726"/>
                  </a:lnTo>
                  <a:lnTo>
                    <a:pt x="5923381" y="1270533"/>
                  </a:lnTo>
                  <a:lnTo>
                    <a:pt x="5921057" y="1272857"/>
                  </a:lnTo>
                  <a:lnTo>
                    <a:pt x="5918733" y="1275181"/>
                  </a:lnTo>
                  <a:lnTo>
                    <a:pt x="5915926" y="1276350"/>
                  </a:lnTo>
                  <a:lnTo>
                    <a:pt x="5912650" y="1276350"/>
                  </a:lnTo>
                  <a:lnTo>
                    <a:pt x="11906" y="1276350"/>
                  </a:lnTo>
                  <a:lnTo>
                    <a:pt x="8616" y="1276350"/>
                  </a:lnTo>
                  <a:lnTo>
                    <a:pt x="5814" y="1275181"/>
                  </a:lnTo>
                  <a:lnTo>
                    <a:pt x="3487" y="1272857"/>
                  </a:lnTo>
                  <a:lnTo>
                    <a:pt x="1160" y="1270533"/>
                  </a:lnTo>
                  <a:lnTo>
                    <a:pt x="0" y="1267726"/>
                  </a:lnTo>
                  <a:lnTo>
                    <a:pt x="0" y="1264450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19125" y="4057903"/>
            <a:ext cx="685800" cy="1257300"/>
          </a:xfrm>
          <a:prstGeom prst="rect">
            <a:avLst/>
          </a:prstGeom>
          <a:solidFill>
            <a:srgbClr val="3F4551"/>
          </a:solidFill>
        </p:spPr>
        <p:txBody>
          <a:bodyPr wrap="square" lIns="0" tIns="1866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7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000" spc="-50">
                <a:solidFill>
                  <a:srgbClr val="D6E5EF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63675" y="4221162"/>
            <a:ext cx="4945380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Departments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Organisational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units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hierarchy,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responsibilities,</a:t>
            </a:r>
            <a:r>
              <a:rPr dirty="0" sz="1350" spc="-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manning levels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00075" y="5505450"/>
            <a:ext cx="5943600" cy="1304925"/>
            <a:chOff x="600075" y="5505450"/>
            <a:chExt cx="5943600" cy="1304925"/>
          </a:xfrm>
        </p:grpSpPr>
        <p:sp>
          <p:nvSpPr>
            <p:cNvPr id="23" name="object 23" descr=""/>
            <p:cNvSpPr/>
            <p:nvPr/>
          </p:nvSpPr>
          <p:spPr>
            <a:xfrm>
              <a:off x="609600" y="5514975"/>
              <a:ext cx="5924550" cy="1285875"/>
            </a:xfrm>
            <a:custGeom>
              <a:avLst/>
              <a:gdLst/>
              <a:ahLst/>
              <a:cxnLst/>
              <a:rect l="l" t="t" r="r" b="b"/>
              <a:pathLst>
                <a:path w="5924550" h="1285875">
                  <a:moveTo>
                    <a:pt x="5915926" y="0"/>
                  </a:moveTo>
                  <a:lnTo>
                    <a:pt x="8616" y="0"/>
                  </a:lnTo>
                  <a:lnTo>
                    <a:pt x="5814" y="1155"/>
                  </a:lnTo>
                  <a:lnTo>
                    <a:pt x="1160" y="5803"/>
                  </a:lnTo>
                  <a:lnTo>
                    <a:pt x="0" y="8623"/>
                  </a:lnTo>
                  <a:lnTo>
                    <a:pt x="0" y="1273970"/>
                  </a:lnTo>
                  <a:lnTo>
                    <a:pt x="0" y="1277254"/>
                  </a:lnTo>
                  <a:lnTo>
                    <a:pt x="1160" y="1280062"/>
                  </a:lnTo>
                  <a:lnTo>
                    <a:pt x="5814" y="1284710"/>
                  </a:lnTo>
                  <a:lnTo>
                    <a:pt x="8616" y="1285876"/>
                  </a:lnTo>
                  <a:lnTo>
                    <a:pt x="5915926" y="1285876"/>
                  </a:lnTo>
                  <a:lnTo>
                    <a:pt x="5918733" y="1284710"/>
                  </a:lnTo>
                  <a:lnTo>
                    <a:pt x="5923381" y="1280062"/>
                  </a:lnTo>
                  <a:lnTo>
                    <a:pt x="5924550" y="1277254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09600" y="5514975"/>
              <a:ext cx="5924550" cy="1285875"/>
            </a:xfrm>
            <a:custGeom>
              <a:avLst/>
              <a:gdLst/>
              <a:ahLst/>
              <a:cxnLst/>
              <a:rect l="l" t="t" r="r" b="b"/>
              <a:pathLst>
                <a:path w="5924550" h="1285875">
                  <a:moveTo>
                    <a:pt x="0" y="1273970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60" y="5803"/>
                  </a:lnTo>
                  <a:lnTo>
                    <a:pt x="3487" y="3492"/>
                  </a:lnTo>
                  <a:lnTo>
                    <a:pt x="5814" y="1155"/>
                  </a:lnTo>
                  <a:lnTo>
                    <a:pt x="8616" y="0"/>
                  </a:lnTo>
                  <a:lnTo>
                    <a:pt x="11906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1273970"/>
                  </a:lnTo>
                  <a:lnTo>
                    <a:pt x="5924550" y="1277254"/>
                  </a:lnTo>
                  <a:lnTo>
                    <a:pt x="5923381" y="1280062"/>
                  </a:lnTo>
                  <a:lnTo>
                    <a:pt x="5921057" y="1282388"/>
                  </a:lnTo>
                  <a:lnTo>
                    <a:pt x="5918733" y="1284710"/>
                  </a:lnTo>
                  <a:lnTo>
                    <a:pt x="5915926" y="1285876"/>
                  </a:lnTo>
                  <a:lnTo>
                    <a:pt x="5912650" y="1285876"/>
                  </a:lnTo>
                  <a:lnTo>
                    <a:pt x="11906" y="1285876"/>
                  </a:lnTo>
                  <a:lnTo>
                    <a:pt x="8616" y="1285876"/>
                  </a:lnTo>
                  <a:lnTo>
                    <a:pt x="5814" y="1284710"/>
                  </a:lnTo>
                  <a:lnTo>
                    <a:pt x="3487" y="1282388"/>
                  </a:lnTo>
                  <a:lnTo>
                    <a:pt x="1160" y="1280062"/>
                  </a:lnTo>
                  <a:lnTo>
                    <a:pt x="0" y="1277254"/>
                  </a:lnTo>
                  <a:lnTo>
                    <a:pt x="0" y="1273970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619125" y="5524753"/>
            <a:ext cx="685800" cy="1266190"/>
          </a:xfrm>
          <a:prstGeom prst="rect">
            <a:avLst/>
          </a:prstGeom>
          <a:solidFill>
            <a:srgbClr val="3F4551"/>
          </a:solidFill>
        </p:spPr>
        <p:txBody>
          <a:bodyPr wrap="square" lIns="0" tIns="1866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7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000" spc="5">
                <a:solidFill>
                  <a:srgbClr val="D6E5EF"/>
                </a:solidFill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463675" y="5688013"/>
            <a:ext cx="4651375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Missions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deployments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objectives,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timelines,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assigned resources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616075"/>
            <a:ext cx="470789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60"/>
              <a:t>Sample</a:t>
            </a:r>
            <a:r>
              <a:rPr dirty="0" sz="2700" spc="85"/>
              <a:t> </a:t>
            </a:r>
            <a:r>
              <a:rPr dirty="0" sz="2700" spc="145"/>
              <a:t>CREATE</a:t>
            </a:r>
            <a:r>
              <a:rPr dirty="0" sz="2700" spc="90"/>
              <a:t> </a:t>
            </a:r>
            <a:r>
              <a:rPr dirty="0" sz="2700" spc="120"/>
              <a:t>TABLE</a:t>
            </a:r>
            <a:r>
              <a:rPr dirty="0" sz="2700" spc="85"/>
              <a:t> Code</a:t>
            </a:r>
            <a:endParaRPr sz="2700"/>
          </a:p>
        </p:txBody>
      </p:sp>
      <p:sp>
        <p:nvSpPr>
          <p:cNvPr id="3" name="object 3" descr=""/>
          <p:cNvSpPr/>
          <p:nvPr/>
        </p:nvSpPr>
        <p:spPr>
          <a:xfrm>
            <a:off x="638175" y="36766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38175" y="40100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43434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587375" y="2411412"/>
            <a:ext cx="4239260" cy="20554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75B8FF"/>
                </a:solidFill>
                <a:latin typeface="Cambria"/>
                <a:cs typeface="Cambria"/>
              </a:rPr>
              <a:t>Personnel</a:t>
            </a:r>
            <a:r>
              <a:rPr dirty="0" sz="1650" spc="70">
                <a:solidFill>
                  <a:srgbClr val="75B8FF"/>
                </a:solidFill>
                <a:latin typeface="Cambria"/>
                <a:cs typeface="Cambria"/>
              </a:rPr>
              <a:t> Table </a:t>
            </a:r>
            <a:r>
              <a:rPr dirty="0" sz="1650" spc="65">
                <a:solidFill>
                  <a:srgbClr val="75B8FF"/>
                </a:solidFill>
                <a:latin typeface="Cambria"/>
                <a:cs typeface="Cambria"/>
              </a:rPr>
              <a:t>Structure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99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Defines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core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attributes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with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proper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constraints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types</a:t>
            </a:r>
            <a:endParaRPr sz="1350">
              <a:latin typeface="Roboto"/>
              <a:cs typeface="Roboto"/>
            </a:endParaRPr>
          </a:p>
          <a:p>
            <a:pPr marL="286385" marR="1529715">
              <a:lnSpc>
                <a:spcPct val="162000"/>
              </a:lnSpc>
              <a:spcBef>
                <a:spcPts val="75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Primary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key: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personnel_id Foreign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key: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dept_id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reference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Date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tracking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service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history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400662" y="2438399"/>
            <a:ext cx="5439410" cy="2181860"/>
          </a:xfrm>
          <a:custGeom>
            <a:avLst/>
            <a:gdLst/>
            <a:ahLst/>
            <a:cxnLst/>
            <a:rect l="l" t="t" r="r" b="b"/>
            <a:pathLst>
              <a:path w="5439409" h="2181860">
                <a:moveTo>
                  <a:pt x="5438787" y="18592"/>
                </a:moveTo>
                <a:lnTo>
                  <a:pt x="5438775" y="15532"/>
                </a:lnTo>
                <a:lnTo>
                  <a:pt x="5436679" y="10477"/>
                </a:lnTo>
                <a:lnTo>
                  <a:pt x="5434596" y="8394"/>
                </a:lnTo>
                <a:lnTo>
                  <a:pt x="5430482" y="4267"/>
                </a:lnTo>
                <a:lnTo>
                  <a:pt x="5428310" y="2108"/>
                </a:lnTo>
                <a:lnTo>
                  <a:pt x="5423268" y="12"/>
                </a:lnTo>
                <a:lnTo>
                  <a:pt x="5420258" y="12"/>
                </a:lnTo>
                <a:lnTo>
                  <a:pt x="18605" y="0"/>
                </a:lnTo>
                <a:lnTo>
                  <a:pt x="15506" y="12"/>
                </a:lnTo>
                <a:lnTo>
                  <a:pt x="10464" y="2108"/>
                </a:lnTo>
                <a:lnTo>
                  <a:pt x="8331" y="4241"/>
                </a:lnTo>
                <a:lnTo>
                  <a:pt x="4267" y="8280"/>
                </a:lnTo>
                <a:lnTo>
                  <a:pt x="2095" y="10477"/>
                </a:lnTo>
                <a:lnTo>
                  <a:pt x="0" y="15532"/>
                </a:lnTo>
                <a:lnTo>
                  <a:pt x="0" y="2165731"/>
                </a:lnTo>
                <a:lnTo>
                  <a:pt x="2095" y="2170773"/>
                </a:lnTo>
                <a:lnTo>
                  <a:pt x="10464" y="2179142"/>
                </a:lnTo>
                <a:lnTo>
                  <a:pt x="15506" y="2181237"/>
                </a:lnTo>
                <a:lnTo>
                  <a:pt x="5423268" y="2181237"/>
                </a:lnTo>
                <a:lnTo>
                  <a:pt x="5428310" y="2179142"/>
                </a:lnTo>
                <a:lnTo>
                  <a:pt x="5434520" y="2172932"/>
                </a:lnTo>
                <a:lnTo>
                  <a:pt x="5436679" y="2170773"/>
                </a:lnTo>
                <a:lnTo>
                  <a:pt x="5438775" y="2165731"/>
                </a:lnTo>
                <a:lnTo>
                  <a:pt x="5438775" y="2162695"/>
                </a:lnTo>
                <a:lnTo>
                  <a:pt x="5438787" y="18592"/>
                </a:lnTo>
                <a:close/>
              </a:path>
            </a:pathLst>
          </a:custGeom>
          <a:solidFill>
            <a:srgbClr val="2D33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551385" y="2517139"/>
            <a:ext cx="2565400" cy="19494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7150" marR="5080" indent="-45085">
              <a:lnSpc>
                <a:spcPct val="131900"/>
              </a:lnSpc>
              <a:spcBef>
                <a:spcPts val="135"/>
              </a:spcBef>
            </a:pPr>
            <a:r>
              <a:rPr dirty="0" sz="1350" spc="-55">
                <a:solidFill>
                  <a:srgbClr val="D6E5EF"/>
                </a:solidFill>
                <a:latin typeface="Lucida Sans Unicode"/>
                <a:cs typeface="Lucida Sans Unicode"/>
              </a:rPr>
              <a:t>CREATE</a:t>
            </a:r>
            <a:r>
              <a:rPr dirty="0" sz="1350" spc="-7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Lucida Sans Unicode"/>
                <a:cs typeface="Lucida Sans Unicode"/>
              </a:rPr>
              <a:t>TABLE</a:t>
            </a:r>
            <a:r>
              <a:rPr dirty="0" sz="1350" spc="-7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Lucida Sans Unicode"/>
                <a:cs typeface="Lucida Sans Unicode"/>
              </a:rPr>
              <a:t>Personnel</a:t>
            </a:r>
            <a:r>
              <a:rPr dirty="0" sz="1350" spc="-7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6E5EF"/>
                </a:solidFill>
                <a:latin typeface="Lucida Sans Unicode"/>
                <a:cs typeface="Lucida Sans Unicode"/>
              </a:rPr>
              <a:t>( </a:t>
            </a:r>
            <a:r>
              <a:rPr dirty="0" sz="1350" spc="-35">
                <a:solidFill>
                  <a:srgbClr val="D6E5EF"/>
                </a:solidFill>
                <a:latin typeface="Lucida Sans Unicode"/>
                <a:cs typeface="Lucida Sans Unicode"/>
              </a:rPr>
              <a:t>personnel_id</a:t>
            </a:r>
            <a:r>
              <a:rPr dirty="0" sz="1350" spc="-40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D6E5EF"/>
                </a:solidFill>
                <a:latin typeface="Lucida Sans Unicode"/>
                <a:cs typeface="Lucida Sans Unicode"/>
              </a:rPr>
              <a:t>INT</a:t>
            </a:r>
            <a:r>
              <a:rPr dirty="0" sz="1350" spc="-40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Lucida Sans Unicode"/>
                <a:cs typeface="Lucida Sans Unicode"/>
              </a:rPr>
              <a:t>PRIMARY</a:t>
            </a:r>
            <a:r>
              <a:rPr dirty="0" sz="1350" spc="-35">
                <a:solidFill>
                  <a:srgbClr val="D6E5EF"/>
                </a:solidFill>
                <a:latin typeface="Lucida Sans Unicode"/>
                <a:cs typeface="Lucida Sans Unicode"/>
              </a:rPr>
              <a:t> KEY, </a:t>
            </a:r>
            <a:r>
              <a:rPr dirty="0" sz="1350" spc="-10">
                <a:solidFill>
                  <a:srgbClr val="D6E5EF"/>
                </a:solidFill>
                <a:latin typeface="Lucida Sans Unicode"/>
                <a:cs typeface="Lucida Sans Unicode"/>
              </a:rPr>
              <a:t>name</a:t>
            </a:r>
            <a:r>
              <a:rPr dirty="0" sz="1350" spc="-80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Lucida Sans Unicode"/>
                <a:cs typeface="Lucida Sans Unicode"/>
              </a:rPr>
              <a:t>VARCHAR(100),</a:t>
            </a:r>
            <a:endParaRPr sz="1350">
              <a:latin typeface="Lucida Sans Unicode"/>
              <a:cs typeface="Lucida Sans Unicode"/>
            </a:endParaRPr>
          </a:p>
          <a:p>
            <a:pPr marL="57150">
              <a:lnSpc>
                <a:spcPct val="100000"/>
              </a:lnSpc>
              <a:spcBef>
                <a:spcPts val="555"/>
              </a:spcBef>
            </a:pPr>
            <a:r>
              <a:rPr dirty="0" sz="1350" spc="-35">
                <a:solidFill>
                  <a:srgbClr val="D6E5EF"/>
                </a:solidFill>
                <a:latin typeface="Lucida Sans Unicode"/>
                <a:cs typeface="Lucida Sans Unicode"/>
              </a:rPr>
              <a:t>rank</a:t>
            </a:r>
            <a:r>
              <a:rPr dirty="0" sz="1350" spc="-4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Lucida Sans Unicode"/>
                <a:cs typeface="Lucida Sans Unicode"/>
              </a:rPr>
              <a:t>VARCHAR(50),</a:t>
            </a:r>
            <a:endParaRPr sz="1350">
              <a:latin typeface="Lucida Sans Unicode"/>
              <a:cs typeface="Lucida Sans Unicode"/>
            </a:endParaRPr>
          </a:p>
          <a:p>
            <a:pPr marL="57150" marR="1062990">
              <a:lnSpc>
                <a:spcPct val="134300"/>
              </a:lnSpc>
            </a:pPr>
            <a:r>
              <a:rPr dirty="0" sz="1350" spc="-40">
                <a:solidFill>
                  <a:srgbClr val="D6E5EF"/>
                </a:solidFill>
                <a:latin typeface="Lucida Sans Unicode"/>
                <a:cs typeface="Lucida Sans Unicode"/>
              </a:rPr>
              <a:t>dept_id</a:t>
            </a:r>
            <a:r>
              <a:rPr dirty="0" sz="1350" spc="-5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Lucida Sans Unicode"/>
                <a:cs typeface="Lucida Sans Unicode"/>
              </a:rPr>
              <a:t>INT, </a:t>
            </a:r>
            <a:r>
              <a:rPr dirty="0" sz="1350" spc="-45">
                <a:solidFill>
                  <a:srgbClr val="D6E5EF"/>
                </a:solidFill>
                <a:latin typeface="Lucida Sans Unicode"/>
                <a:cs typeface="Lucida Sans Unicode"/>
              </a:rPr>
              <a:t>joining_date</a:t>
            </a:r>
            <a:r>
              <a:rPr dirty="0" sz="1350" spc="-2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6E5EF"/>
                </a:solidFill>
                <a:latin typeface="Lucida Sans Unicode"/>
                <a:cs typeface="Lucida Sans Unicode"/>
              </a:rPr>
              <a:t>DATE</a:t>
            </a:r>
            <a:endParaRPr sz="1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350" spc="-25">
                <a:solidFill>
                  <a:srgbClr val="D6E5EF"/>
                </a:solidFill>
                <a:latin typeface="Lucida Sans Unicode"/>
                <a:cs typeface="Lucida Sans Unicode"/>
              </a:rPr>
              <a:t>);</a:t>
            </a:r>
            <a:endParaRPr sz="1350">
              <a:latin typeface="Lucida Sans Unicode"/>
              <a:cs typeface="Lucida Sans Unicode"/>
            </a:endParaRPr>
          </a:p>
        </p:txBody>
      </p:sp>
      <p:pic>
        <p:nvPicPr>
          <p:cNvPr id="9" name="object 9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43750" y="253"/>
            <a:ext cx="4286250" cy="6438900"/>
            <a:chOff x="7143750" y="253"/>
            <a:chExt cx="4286250" cy="6438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1635125"/>
            <a:ext cx="5051425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55"/>
              <a:t>Phase</a:t>
            </a:r>
            <a:r>
              <a:rPr dirty="0" sz="2700" spc="90"/>
              <a:t> </a:t>
            </a:r>
            <a:r>
              <a:rPr dirty="0" sz="2700" spc="60"/>
              <a:t>4</a:t>
            </a:r>
            <a:r>
              <a:rPr dirty="0" sz="2700" spc="90"/>
              <a:t> </a:t>
            </a:r>
            <a:r>
              <a:rPr dirty="0" sz="2700" spc="484"/>
              <a:t>–</a:t>
            </a:r>
            <a:r>
              <a:rPr dirty="0" sz="2700" spc="90"/>
              <a:t> Data </a:t>
            </a:r>
            <a:r>
              <a:rPr dirty="0" sz="2700" spc="110"/>
              <a:t>Insertion</a:t>
            </a:r>
            <a:r>
              <a:rPr dirty="0" sz="2700" spc="95"/>
              <a:t> </a:t>
            </a:r>
            <a:r>
              <a:rPr dirty="0" sz="2700" spc="-10"/>
              <a:t>(DML)</a:t>
            </a:r>
            <a:endParaRPr sz="2700"/>
          </a:p>
        </p:txBody>
      </p:sp>
      <p:sp>
        <p:nvSpPr>
          <p:cNvPr id="6" name="object 6" descr=""/>
          <p:cNvSpPr txBox="1"/>
          <p:nvPr/>
        </p:nvSpPr>
        <p:spPr>
          <a:xfrm>
            <a:off x="615206" y="2269489"/>
            <a:ext cx="1807845" cy="1749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25">
                <a:solidFill>
                  <a:srgbClr val="D6E5EF"/>
                </a:solidFill>
                <a:latin typeface="Cambria"/>
                <a:cs typeface="Cambria"/>
              </a:rPr>
              <a:t>25</a:t>
            </a:r>
            <a:endParaRPr sz="4450">
              <a:latin typeface="Cambria"/>
              <a:cs typeface="Cambria"/>
            </a:endParaRPr>
          </a:p>
          <a:p>
            <a:pPr algn="ctr" marL="12700" marR="5080" indent="-635">
              <a:lnSpc>
                <a:spcPct val="142900"/>
              </a:lnSpc>
              <a:spcBef>
                <a:spcPts val="58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Tables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Populated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Complete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coverage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entities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57271" y="2269489"/>
            <a:ext cx="1829435" cy="1749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25">
                <a:solidFill>
                  <a:srgbClr val="D6E5EF"/>
                </a:solidFill>
                <a:latin typeface="Cambria"/>
                <a:cs typeface="Cambria"/>
              </a:rPr>
              <a:t>20</a:t>
            </a:r>
            <a:endParaRPr sz="4450">
              <a:latin typeface="Cambria"/>
              <a:cs typeface="Cambria"/>
            </a:endParaRPr>
          </a:p>
          <a:p>
            <a:pPr algn="ctr" marL="12065" marR="5080">
              <a:lnSpc>
                <a:spcPct val="142900"/>
              </a:lnSpc>
              <a:spcBef>
                <a:spcPts val="58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Records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Per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Table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Comprehensive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test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validation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99220" y="2269489"/>
            <a:ext cx="1450975" cy="1749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105"/>
              </a:spcBef>
            </a:pPr>
            <a:r>
              <a:rPr dirty="0" sz="4450" spc="-20">
                <a:solidFill>
                  <a:srgbClr val="D6E5EF"/>
                </a:solidFill>
                <a:latin typeface="Cambria"/>
                <a:cs typeface="Cambria"/>
              </a:rPr>
              <a:t>500+</a:t>
            </a:r>
            <a:endParaRPr sz="4450">
              <a:latin typeface="Cambria"/>
              <a:cs typeface="Cambria"/>
            </a:endParaRPr>
          </a:p>
          <a:p>
            <a:pPr algn="just" marL="12700" marR="5080" indent="20320">
              <a:lnSpc>
                <a:spcPct val="142900"/>
              </a:lnSpc>
              <a:spcBef>
                <a:spcPts val="58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Total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Records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Robust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dataset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for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testing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87367" y="4193540"/>
            <a:ext cx="542417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600"/>
              </a:lnSpc>
              <a:spcBef>
                <a:spcPts val="100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Systematic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insertion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using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INSERT statements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844550"/>
            <a:ext cx="3617595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60"/>
              <a:t>Sample</a:t>
            </a:r>
            <a:r>
              <a:rPr dirty="0" sz="2700" spc="80"/>
              <a:t> </a:t>
            </a:r>
            <a:r>
              <a:rPr dirty="0" sz="2700" spc="155"/>
              <a:t>INSERT</a:t>
            </a:r>
            <a:r>
              <a:rPr dirty="0" sz="2700" spc="80"/>
              <a:t> </a:t>
            </a:r>
            <a:r>
              <a:rPr dirty="0" sz="2700" spc="90"/>
              <a:t>Query</a:t>
            </a:r>
            <a:endParaRPr sz="2700"/>
          </a:p>
        </p:txBody>
      </p:sp>
      <p:grpSp>
        <p:nvGrpSpPr>
          <p:cNvPr id="3" name="object 3" descr=""/>
          <p:cNvGrpSpPr/>
          <p:nvPr/>
        </p:nvGrpSpPr>
        <p:grpSpPr>
          <a:xfrm>
            <a:off x="600075" y="1628774"/>
            <a:ext cx="10229850" cy="1666875"/>
            <a:chOff x="600075" y="1628774"/>
            <a:chExt cx="10229850" cy="1666875"/>
          </a:xfrm>
        </p:grpSpPr>
        <p:sp>
          <p:nvSpPr>
            <p:cNvPr id="4" name="object 4" descr=""/>
            <p:cNvSpPr/>
            <p:nvPr/>
          </p:nvSpPr>
          <p:spPr>
            <a:xfrm>
              <a:off x="600075" y="1628774"/>
              <a:ext cx="10229850" cy="1666875"/>
            </a:xfrm>
            <a:custGeom>
              <a:avLst/>
              <a:gdLst/>
              <a:ahLst/>
              <a:cxnLst/>
              <a:rect l="l" t="t" r="r" b="b"/>
              <a:pathLst>
                <a:path w="10229850" h="1666875">
                  <a:moveTo>
                    <a:pt x="1021125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1645450"/>
                  </a:lnTo>
                  <a:lnTo>
                    <a:pt x="0" y="1648282"/>
                  </a:lnTo>
                  <a:lnTo>
                    <a:pt x="18588" y="1666875"/>
                  </a:lnTo>
                  <a:lnTo>
                    <a:pt x="10211257" y="1666875"/>
                  </a:lnTo>
                  <a:lnTo>
                    <a:pt x="10229850" y="1648282"/>
                  </a:lnTo>
                  <a:lnTo>
                    <a:pt x="10229850" y="18592"/>
                  </a:lnTo>
                  <a:lnTo>
                    <a:pt x="10214000" y="546"/>
                  </a:lnTo>
                  <a:lnTo>
                    <a:pt x="1021125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4" y="1800225"/>
              <a:ext cx="514349" cy="5143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617" y="1928449"/>
              <a:ext cx="240992" cy="241682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600074" y="3486150"/>
            <a:ext cx="10229850" cy="1628775"/>
            <a:chOff x="600074" y="3486150"/>
            <a:chExt cx="10229850" cy="1628775"/>
          </a:xfrm>
        </p:grpSpPr>
        <p:sp>
          <p:nvSpPr>
            <p:cNvPr id="8" name="object 8" descr=""/>
            <p:cNvSpPr/>
            <p:nvPr/>
          </p:nvSpPr>
          <p:spPr>
            <a:xfrm>
              <a:off x="600074" y="3486150"/>
              <a:ext cx="10229850" cy="1628775"/>
            </a:xfrm>
            <a:custGeom>
              <a:avLst/>
              <a:gdLst/>
              <a:ahLst/>
              <a:cxnLst/>
              <a:rect l="l" t="t" r="r" b="b"/>
              <a:pathLst>
                <a:path w="10229850" h="1628775">
                  <a:moveTo>
                    <a:pt x="1021125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1607350"/>
                  </a:lnTo>
                  <a:lnTo>
                    <a:pt x="0" y="1610182"/>
                  </a:lnTo>
                  <a:lnTo>
                    <a:pt x="18588" y="1628775"/>
                  </a:lnTo>
                  <a:lnTo>
                    <a:pt x="10211257" y="1628775"/>
                  </a:lnTo>
                  <a:lnTo>
                    <a:pt x="10229850" y="1610182"/>
                  </a:lnTo>
                  <a:lnTo>
                    <a:pt x="10229850" y="18592"/>
                  </a:lnTo>
                  <a:lnTo>
                    <a:pt x="10214000" y="546"/>
                  </a:lnTo>
                  <a:lnTo>
                    <a:pt x="10211257" y="0"/>
                  </a:lnTo>
                  <a:close/>
                </a:path>
              </a:pathLst>
            </a:custGeom>
            <a:solidFill>
              <a:srgbClr val="2D33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00074" y="3486150"/>
              <a:ext cx="10229850" cy="1628775"/>
            </a:xfrm>
            <a:custGeom>
              <a:avLst/>
              <a:gdLst/>
              <a:ahLst/>
              <a:cxnLst/>
              <a:rect l="l" t="t" r="r" b="b"/>
              <a:pathLst>
                <a:path w="10229850" h="1628775">
                  <a:moveTo>
                    <a:pt x="10214342" y="0"/>
                  </a:moveTo>
                  <a:lnTo>
                    <a:pt x="15513" y="0"/>
                  </a:lnTo>
                  <a:lnTo>
                    <a:pt x="10462" y="2095"/>
                  </a:lnTo>
                  <a:lnTo>
                    <a:pt x="2092" y="10464"/>
                  </a:lnTo>
                  <a:lnTo>
                    <a:pt x="0" y="15519"/>
                  </a:lnTo>
                  <a:lnTo>
                    <a:pt x="0" y="1613268"/>
                  </a:lnTo>
                  <a:lnTo>
                    <a:pt x="2092" y="1618310"/>
                  </a:lnTo>
                  <a:lnTo>
                    <a:pt x="10462" y="1626679"/>
                  </a:lnTo>
                  <a:lnTo>
                    <a:pt x="15513" y="1628774"/>
                  </a:lnTo>
                  <a:lnTo>
                    <a:pt x="10214342" y="1628774"/>
                  </a:lnTo>
                  <a:lnTo>
                    <a:pt x="10219384" y="1626679"/>
                  </a:lnTo>
                  <a:lnTo>
                    <a:pt x="10227753" y="1618310"/>
                  </a:lnTo>
                  <a:lnTo>
                    <a:pt x="10229849" y="1613268"/>
                  </a:lnTo>
                  <a:lnTo>
                    <a:pt x="10229849" y="15519"/>
                  </a:lnTo>
                  <a:lnTo>
                    <a:pt x="10227753" y="10464"/>
                  </a:lnTo>
                  <a:lnTo>
                    <a:pt x="10219384" y="2095"/>
                  </a:lnTo>
                  <a:lnTo>
                    <a:pt x="10214342" y="0"/>
                  </a:lnTo>
                  <a:close/>
                </a:path>
              </a:pathLst>
            </a:custGeom>
            <a:solidFill>
              <a:srgbClr val="2D33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87375" y="2329259"/>
            <a:ext cx="8369934" cy="3223260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marL="184150">
              <a:lnSpc>
                <a:spcPct val="100000"/>
              </a:lnSpc>
              <a:spcBef>
                <a:spcPts val="1310"/>
              </a:spcBef>
            </a:pP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INS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Vikramaditya</a:t>
            </a:r>
            <a:endParaRPr sz="1650">
              <a:latin typeface="Cambria"/>
              <a:cs typeface="Cambria"/>
            </a:endParaRPr>
          </a:p>
          <a:p>
            <a:pPr marL="184150">
              <a:lnSpc>
                <a:spcPct val="100000"/>
              </a:lnSpc>
              <a:spcBef>
                <a:spcPts val="94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Aircraft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Carrier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commissioned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2013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endParaRPr sz="1350">
              <a:latin typeface="Roboto"/>
              <a:cs typeface="Roboto"/>
            </a:endParaRPr>
          </a:p>
          <a:p>
            <a:pPr marL="175260">
              <a:lnSpc>
                <a:spcPct val="100000"/>
              </a:lnSpc>
            </a:pPr>
            <a:r>
              <a:rPr dirty="0" sz="1350" spc="-20">
                <a:solidFill>
                  <a:srgbClr val="D6E5EF"/>
                </a:solidFill>
                <a:latin typeface="Lucida Sans Unicode"/>
                <a:cs typeface="Lucida Sans Unicode"/>
              </a:rPr>
              <a:t>INSERT</a:t>
            </a:r>
            <a:r>
              <a:rPr dirty="0" sz="1350" spc="-6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35">
                <a:solidFill>
                  <a:srgbClr val="D6E5EF"/>
                </a:solidFill>
                <a:latin typeface="Lucida Sans Unicode"/>
                <a:cs typeface="Lucida Sans Unicode"/>
              </a:rPr>
              <a:t>INTO</a:t>
            </a:r>
            <a:r>
              <a:rPr dirty="0" sz="1350" spc="-60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Lucida Sans Unicode"/>
                <a:cs typeface="Lucida Sans Unicode"/>
              </a:rPr>
              <a:t>Ships</a:t>
            </a:r>
            <a:endParaRPr sz="1350">
              <a:latin typeface="Lucida Sans Unicode"/>
              <a:cs typeface="Lucida Sans Unicode"/>
            </a:endParaRPr>
          </a:p>
          <a:p>
            <a:pPr marL="175260" marR="4982210" indent="88900">
              <a:lnSpc>
                <a:spcPct val="134300"/>
              </a:lnSpc>
            </a:pPr>
            <a:r>
              <a:rPr dirty="0" sz="1350" spc="-50">
                <a:solidFill>
                  <a:srgbClr val="D6E5EF"/>
                </a:solidFill>
                <a:latin typeface="Lucida Sans Unicode"/>
                <a:cs typeface="Lucida Sans Unicode"/>
              </a:rPr>
              <a:t>(ship_id,</a:t>
            </a:r>
            <a:r>
              <a:rPr dirty="0" sz="1350" spc="-70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Lucida Sans Unicode"/>
                <a:cs typeface="Lucida Sans Unicode"/>
              </a:rPr>
              <a:t>name,</a:t>
            </a:r>
            <a:r>
              <a:rPr dirty="0" sz="1350" spc="-70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35">
                <a:solidFill>
                  <a:srgbClr val="D6E5EF"/>
                </a:solidFill>
                <a:latin typeface="Lucida Sans Unicode"/>
                <a:cs typeface="Lucida Sans Unicode"/>
              </a:rPr>
              <a:t>type,</a:t>
            </a:r>
            <a:r>
              <a:rPr dirty="0" sz="1350" spc="-6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30">
                <a:solidFill>
                  <a:srgbClr val="D6E5EF"/>
                </a:solidFill>
                <a:latin typeface="Lucida Sans Unicode"/>
                <a:cs typeface="Lucida Sans Unicode"/>
              </a:rPr>
              <a:t>commission_year) </a:t>
            </a:r>
            <a:r>
              <a:rPr dirty="0" sz="1350" spc="-10">
                <a:solidFill>
                  <a:srgbClr val="D6E5EF"/>
                </a:solidFill>
                <a:latin typeface="Lucida Sans Unicode"/>
                <a:cs typeface="Lucida Sans Unicode"/>
              </a:rPr>
              <a:t>VALUES</a:t>
            </a:r>
            <a:endParaRPr sz="1350">
              <a:latin typeface="Lucida Sans Unicode"/>
              <a:cs typeface="Lucida Sans Unicode"/>
            </a:endParaRPr>
          </a:p>
          <a:p>
            <a:pPr marL="264795">
              <a:lnSpc>
                <a:spcPct val="100000"/>
              </a:lnSpc>
              <a:spcBef>
                <a:spcPts val="480"/>
              </a:spcBef>
            </a:pPr>
            <a:r>
              <a:rPr dirty="0" sz="1350" spc="-85">
                <a:solidFill>
                  <a:srgbClr val="D6E5EF"/>
                </a:solidFill>
                <a:latin typeface="Lucida Sans Unicode"/>
                <a:cs typeface="Lucida Sans Unicode"/>
              </a:rPr>
              <a:t>(101,</a:t>
            </a:r>
            <a:r>
              <a:rPr dirty="0" sz="1350" spc="-6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>
                <a:solidFill>
                  <a:srgbClr val="D6E5EF"/>
                </a:solidFill>
                <a:latin typeface="Lucida Sans Unicode"/>
                <a:cs typeface="Lucida Sans Unicode"/>
              </a:rPr>
              <a:t>'INS</a:t>
            </a:r>
            <a:r>
              <a:rPr dirty="0" sz="1350" spc="-6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Lucida Sans Unicode"/>
                <a:cs typeface="Lucida Sans Unicode"/>
              </a:rPr>
              <a:t>Vikramaditya',</a:t>
            </a:r>
            <a:endParaRPr sz="1350">
              <a:latin typeface="Lucida Sans Unicode"/>
              <a:cs typeface="Lucida Sans Unicode"/>
            </a:endParaRPr>
          </a:p>
          <a:p>
            <a:pPr marL="309245">
              <a:lnSpc>
                <a:spcPct val="100000"/>
              </a:lnSpc>
              <a:spcBef>
                <a:spcPts val="555"/>
              </a:spcBef>
            </a:pPr>
            <a:r>
              <a:rPr dirty="0" sz="1350" spc="-40">
                <a:solidFill>
                  <a:srgbClr val="D6E5EF"/>
                </a:solidFill>
                <a:latin typeface="Lucida Sans Unicode"/>
                <a:cs typeface="Lucida Sans Unicode"/>
              </a:rPr>
              <a:t>'Aircraft</a:t>
            </a:r>
            <a:r>
              <a:rPr dirty="0" sz="1350" spc="-2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35">
                <a:solidFill>
                  <a:srgbClr val="D6E5EF"/>
                </a:solidFill>
                <a:latin typeface="Lucida Sans Unicode"/>
                <a:cs typeface="Lucida Sans Unicode"/>
              </a:rPr>
              <a:t>Carrier',</a:t>
            </a:r>
            <a:r>
              <a:rPr dirty="0" sz="1350" spc="-20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Lucida Sans Unicode"/>
                <a:cs typeface="Lucida Sans Unicode"/>
              </a:rPr>
              <a:t>2013);</a:t>
            </a:r>
            <a:endParaRPr sz="13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1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Example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insertion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capturing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key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vessel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specifications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proper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field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mapping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value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assignment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1" name="object 11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7277100"/>
          </a:xfrm>
          <a:custGeom>
            <a:avLst/>
            <a:gdLst/>
            <a:ahLst/>
            <a:cxnLst/>
            <a:rect l="l" t="t" r="r" b="b"/>
            <a:pathLst>
              <a:path w="11430000" h="7277100">
                <a:moveTo>
                  <a:pt x="11430000" y="0"/>
                </a:moveTo>
                <a:lnTo>
                  <a:pt x="0" y="0"/>
                </a:lnTo>
                <a:lnTo>
                  <a:pt x="0" y="7277100"/>
                </a:lnTo>
                <a:lnTo>
                  <a:pt x="11430000" y="72771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55"/>
              <a:t>Phase</a:t>
            </a:r>
            <a:r>
              <a:rPr dirty="0" sz="2700" spc="60"/>
              <a:t> </a:t>
            </a:r>
            <a:r>
              <a:rPr dirty="0" sz="2700"/>
              <a:t>5</a:t>
            </a:r>
            <a:r>
              <a:rPr dirty="0" sz="2700" spc="65"/>
              <a:t> </a:t>
            </a:r>
            <a:r>
              <a:rPr dirty="0" sz="2700" spc="484"/>
              <a:t>–</a:t>
            </a:r>
            <a:r>
              <a:rPr dirty="0" sz="2700" spc="60"/>
              <a:t> </a:t>
            </a:r>
            <a:r>
              <a:rPr dirty="0" sz="2700" spc="100"/>
              <a:t>Query</a:t>
            </a:r>
            <a:r>
              <a:rPr dirty="0" sz="2700" spc="65"/>
              <a:t> </a:t>
            </a:r>
            <a:r>
              <a:rPr dirty="0" sz="2700" spc="125"/>
              <a:t>Implementation</a:t>
            </a:r>
            <a:endParaRPr sz="27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1285874"/>
            <a:ext cx="4905374" cy="490537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5972175" y="18192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972175" y="21526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972175" y="24860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972175" y="28289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972175" y="31622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920930" y="1258887"/>
            <a:ext cx="2943225" cy="20269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5">
                <a:solidFill>
                  <a:srgbClr val="75B8FF"/>
                </a:solidFill>
                <a:latin typeface="Cambria"/>
                <a:cs typeface="Cambria"/>
              </a:rPr>
              <a:t>Comprehensive</a:t>
            </a:r>
            <a:r>
              <a:rPr dirty="0" sz="1650" spc="6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65">
                <a:solidFill>
                  <a:srgbClr val="75B8FF"/>
                </a:solidFill>
                <a:latin typeface="Cambria"/>
                <a:cs typeface="Cambria"/>
              </a:rPr>
              <a:t>Operations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3200"/>
              </a:lnSpc>
              <a:spcBef>
                <a:spcPts val="52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SELECT: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retrieval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filtering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UPDATE: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modification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DELETE: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removal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protocols 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ALTER: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Schema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adjustments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JOINS: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Multi-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table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relationships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096222" y="3552825"/>
            <a:ext cx="2571750" cy="2571750"/>
            <a:chOff x="7096222" y="3552825"/>
            <a:chExt cx="2571750" cy="257175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6222" y="3559079"/>
              <a:ext cx="2571555" cy="25654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0" y="3552825"/>
              <a:ext cx="1285875" cy="2571751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8018513" y="4568825"/>
            <a:ext cx="735965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25">
                <a:solidFill>
                  <a:srgbClr val="D6E5EF"/>
                </a:solidFill>
                <a:latin typeface="Cambria"/>
                <a:cs typeface="Cambria"/>
              </a:rPr>
              <a:t>50+</a:t>
            </a:r>
            <a:endParaRPr sz="3350">
              <a:latin typeface="Cambria"/>
              <a:cs typeface="Cambri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435697" y="6335713"/>
            <a:ext cx="190182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30">
                <a:solidFill>
                  <a:srgbClr val="D6E5EF"/>
                </a:solidFill>
                <a:latin typeface="Cambria"/>
                <a:cs typeface="Cambria"/>
              </a:rPr>
              <a:t>Analytical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Queries</a:t>
            </a:r>
            <a:endParaRPr sz="1650">
              <a:latin typeface="Cambria"/>
              <a:cs typeface="Cambria"/>
            </a:endParaRPr>
          </a:p>
        </p:txBody>
      </p:sp>
      <p:pic>
        <p:nvPicPr>
          <p:cNvPr id="16" name="object 16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0244" y="67642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43750" y="253"/>
            <a:ext cx="4286250" cy="6438900"/>
            <a:chOff x="7143750" y="253"/>
            <a:chExt cx="4286250" cy="6438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1016000"/>
            <a:ext cx="535686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25"/>
              <a:t>The</a:t>
            </a:r>
            <a:r>
              <a:rPr dirty="0" spc="110"/>
              <a:t> </a:t>
            </a:r>
            <a:r>
              <a:rPr dirty="0" spc="155"/>
              <a:t>Challenge:</a:t>
            </a:r>
            <a:r>
              <a:rPr dirty="0" spc="110"/>
              <a:t> </a:t>
            </a:r>
            <a:r>
              <a:rPr dirty="0" spc="130"/>
              <a:t>Data</a:t>
            </a:r>
            <a:r>
              <a:rPr dirty="0" spc="110"/>
              <a:t> </a:t>
            </a:r>
            <a:r>
              <a:rPr dirty="0" spc="135"/>
              <a:t>at</a:t>
            </a:r>
            <a:r>
              <a:rPr dirty="0" spc="110"/>
              <a:t> </a:t>
            </a:r>
            <a:r>
              <a:rPr dirty="0" spc="190"/>
              <a:t>Sea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581024" y="1819275"/>
            <a:ext cx="2905125" cy="1847850"/>
            <a:chOff x="581024" y="1819275"/>
            <a:chExt cx="2905125" cy="1847850"/>
          </a:xfrm>
        </p:grpSpPr>
        <p:sp>
          <p:nvSpPr>
            <p:cNvPr id="7" name="object 7" descr=""/>
            <p:cNvSpPr/>
            <p:nvPr/>
          </p:nvSpPr>
          <p:spPr>
            <a:xfrm>
              <a:off x="600074" y="1828799"/>
              <a:ext cx="2876550" cy="1828800"/>
            </a:xfrm>
            <a:custGeom>
              <a:avLst/>
              <a:gdLst/>
              <a:ahLst/>
              <a:cxnLst/>
              <a:rect l="l" t="t" r="r" b="b"/>
              <a:pathLst>
                <a:path w="2876550" h="1828800">
                  <a:moveTo>
                    <a:pt x="2867926" y="0"/>
                  </a:moveTo>
                  <a:lnTo>
                    <a:pt x="71194" y="0"/>
                  </a:lnTo>
                  <a:lnTo>
                    <a:pt x="66243" y="431"/>
                  </a:lnTo>
                  <a:lnTo>
                    <a:pt x="29706" y="13665"/>
                  </a:lnTo>
                  <a:lnTo>
                    <a:pt x="3884" y="45199"/>
                  </a:lnTo>
                  <a:lnTo>
                    <a:pt x="0" y="62293"/>
                  </a:lnTo>
                  <a:lnTo>
                    <a:pt x="0" y="1762125"/>
                  </a:lnTo>
                  <a:lnTo>
                    <a:pt x="0" y="1766506"/>
                  </a:lnTo>
                  <a:lnTo>
                    <a:pt x="15622" y="1802803"/>
                  </a:lnTo>
                  <a:lnTo>
                    <a:pt x="51663" y="1825396"/>
                  </a:lnTo>
                  <a:lnTo>
                    <a:pt x="71194" y="1828800"/>
                  </a:lnTo>
                  <a:lnTo>
                    <a:pt x="2867926" y="1828800"/>
                  </a:lnTo>
                  <a:lnTo>
                    <a:pt x="2870733" y="1827631"/>
                  </a:lnTo>
                  <a:lnTo>
                    <a:pt x="2875394" y="1822983"/>
                  </a:lnTo>
                  <a:lnTo>
                    <a:pt x="2876550" y="1820176"/>
                  </a:lnTo>
                  <a:lnTo>
                    <a:pt x="2876550" y="8623"/>
                  </a:lnTo>
                  <a:lnTo>
                    <a:pt x="2875394" y="5803"/>
                  </a:lnTo>
                  <a:lnTo>
                    <a:pt x="2873057" y="3492"/>
                  </a:lnTo>
                  <a:lnTo>
                    <a:pt x="2870733" y="1155"/>
                  </a:lnTo>
                  <a:lnTo>
                    <a:pt x="2867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00913" y="1819287"/>
              <a:ext cx="2885440" cy="1847850"/>
            </a:xfrm>
            <a:custGeom>
              <a:avLst/>
              <a:gdLst/>
              <a:ahLst/>
              <a:cxnLst/>
              <a:rect l="l" t="t" r="r" b="b"/>
              <a:pathLst>
                <a:path w="2885440" h="1847850">
                  <a:moveTo>
                    <a:pt x="2885224" y="15519"/>
                  </a:moveTo>
                  <a:lnTo>
                    <a:pt x="2883128" y="10464"/>
                  </a:lnTo>
                  <a:lnTo>
                    <a:pt x="2879420" y="6756"/>
                  </a:lnTo>
                  <a:lnTo>
                    <a:pt x="2878950" y="6273"/>
                  </a:lnTo>
                  <a:lnTo>
                    <a:pt x="2874759" y="2095"/>
                  </a:lnTo>
                  <a:lnTo>
                    <a:pt x="2869717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27038" y="17259"/>
                  </a:lnTo>
                  <a:lnTo>
                    <a:pt x="2413" y="54102"/>
                  </a:lnTo>
                  <a:lnTo>
                    <a:pt x="0" y="65430"/>
                  </a:lnTo>
                  <a:lnTo>
                    <a:pt x="1092" y="61328"/>
                  </a:lnTo>
                  <a:lnTo>
                    <a:pt x="8826" y="47332"/>
                  </a:lnTo>
                  <a:lnTo>
                    <a:pt x="46189" y="23406"/>
                  </a:lnTo>
                  <a:lnTo>
                    <a:pt x="75349" y="19050"/>
                  </a:lnTo>
                  <a:lnTo>
                    <a:pt x="2865386" y="19050"/>
                  </a:lnTo>
                  <a:lnTo>
                    <a:pt x="2866098" y="19786"/>
                  </a:lnTo>
                  <a:lnTo>
                    <a:pt x="2866174" y="1828012"/>
                  </a:lnTo>
                  <a:lnTo>
                    <a:pt x="2865780" y="1828406"/>
                  </a:lnTo>
                  <a:lnTo>
                    <a:pt x="2865386" y="1828800"/>
                  </a:lnTo>
                  <a:lnTo>
                    <a:pt x="75349" y="1828800"/>
                  </a:lnTo>
                  <a:lnTo>
                    <a:pt x="67843" y="1828520"/>
                  </a:lnTo>
                  <a:lnTo>
                    <a:pt x="27038" y="1815846"/>
                  </a:lnTo>
                  <a:lnTo>
                    <a:pt x="1092" y="1786521"/>
                  </a:lnTo>
                  <a:lnTo>
                    <a:pt x="0" y="1782406"/>
                  </a:lnTo>
                  <a:lnTo>
                    <a:pt x="609" y="1786521"/>
                  </a:lnTo>
                  <a:lnTo>
                    <a:pt x="2413" y="1793735"/>
                  </a:lnTo>
                  <a:lnTo>
                    <a:pt x="4851" y="1800517"/>
                  </a:lnTo>
                  <a:lnTo>
                    <a:pt x="4953" y="1800809"/>
                  </a:lnTo>
                  <a:lnTo>
                    <a:pt x="33007" y="1835010"/>
                  </a:lnTo>
                  <a:lnTo>
                    <a:pt x="75349" y="1847850"/>
                  </a:lnTo>
                  <a:lnTo>
                    <a:pt x="2869717" y="1847850"/>
                  </a:lnTo>
                  <a:lnTo>
                    <a:pt x="2874759" y="1845754"/>
                  </a:lnTo>
                  <a:lnTo>
                    <a:pt x="2878950" y="1841563"/>
                  </a:lnTo>
                  <a:lnTo>
                    <a:pt x="2879420" y="1841093"/>
                  </a:lnTo>
                  <a:lnTo>
                    <a:pt x="2883128" y="1837385"/>
                  </a:lnTo>
                  <a:lnTo>
                    <a:pt x="2885224" y="1832343"/>
                  </a:lnTo>
                  <a:lnTo>
                    <a:pt x="2885224" y="15519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4" y="1819275"/>
              <a:ext cx="76199" cy="184784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835025" y="2001837"/>
            <a:ext cx="2382520" cy="14363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Vast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Data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Generation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2700"/>
              </a:lnSpc>
              <a:spcBef>
                <a:spcPts val="49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records,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ship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specifications,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logs,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logistics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generate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massive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volumes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daily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638549" y="1819275"/>
            <a:ext cx="2905125" cy="1847850"/>
            <a:chOff x="3638549" y="1819275"/>
            <a:chExt cx="2905125" cy="1847850"/>
          </a:xfrm>
        </p:grpSpPr>
        <p:sp>
          <p:nvSpPr>
            <p:cNvPr id="12" name="object 12" descr=""/>
            <p:cNvSpPr/>
            <p:nvPr/>
          </p:nvSpPr>
          <p:spPr>
            <a:xfrm>
              <a:off x="3657599" y="1828799"/>
              <a:ext cx="2876550" cy="1828800"/>
            </a:xfrm>
            <a:custGeom>
              <a:avLst/>
              <a:gdLst/>
              <a:ahLst/>
              <a:cxnLst/>
              <a:rect l="l" t="t" r="r" b="b"/>
              <a:pathLst>
                <a:path w="2876550" h="1828800">
                  <a:moveTo>
                    <a:pt x="2867926" y="0"/>
                  </a:moveTo>
                  <a:lnTo>
                    <a:pt x="71196" y="0"/>
                  </a:lnTo>
                  <a:lnTo>
                    <a:pt x="66243" y="431"/>
                  </a:lnTo>
                  <a:lnTo>
                    <a:pt x="29705" y="13665"/>
                  </a:lnTo>
                  <a:lnTo>
                    <a:pt x="3886" y="45199"/>
                  </a:lnTo>
                  <a:lnTo>
                    <a:pt x="0" y="62293"/>
                  </a:lnTo>
                  <a:lnTo>
                    <a:pt x="0" y="1762125"/>
                  </a:lnTo>
                  <a:lnTo>
                    <a:pt x="0" y="1766506"/>
                  </a:lnTo>
                  <a:lnTo>
                    <a:pt x="15621" y="1802803"/>
                  </a:lnTo>
                  <a:lnTo>
                    <a:pt x="51663" y="1825396"/>
                  </a:lnTo>
                  <a:lnTo>
                    <a:pt x="71196" y="1828800"/>
                  </a:lnTo>
                  <a:lnTo>
                    <a:pt x="2867926" y="1828800"/>
                  </a:lnTo>
                  <a:lnTo>
                    <a:pt x="2870733" y="1827631"/>
                  </a:lnTo>
                  <a:lnTo>
                    <a:pt x="2875381" y="1822983"/>
                  </a:lnTo>
                  <a:lnTo>
                    <a:pt x="2876550" y="1820176"/>
                  </a:lnTo>
                  <a:lnTo>
                    <a:pt x="2876550" y="8623"/>
                  </a:lnTo>
                  <a:lnTo>
                    <a:pt x="2875381" y="5803"/>
                  </a:lnTo>
                  <a:lnTo>
                    <a:pt x="2870733" y="1155"/>
                  </a:lnTo>
                  <a:lnTo>
                    <a:pt x="2867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58438" y="1819287"/>
              <a:ext cx="2885440" cy="1847850"/>
            </a:xfrm>
            <a:custGeom>
              <a:avLst/>
              <a:gdLst/>
              <a:ahLst/>
              <a:cxnLst/>
              <a:rect l="l" t="t" r="r" b="b"/>
              <a:pathLst>
                <a:path w="2885440" h="1847850">
                  <a:moveTo>
                    <a:pt x="2885224" y="15519"/>
                  </a:moveTo>
                  <a:lnTo>
                    <a:pt x="2883128" y="10464"/>
                  </a:lnTo>
                  <a:lnTo>
                    <a:pt x="2879420" y="6756"/>
                  </a:lnTo>
                  <a:lnTo>
                    <a:pt x="2878950" y="6273"/>
                  </a:lnTo>
                  <a:lnTo>
                    <a:pt x="2874759" y="2095"/>
                  </a:lnTo>
                  <a:lnTo>
                    <a:pt x="2869717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27038" y="17259"/>
                  </a:lnTo>
                  <a:lnTo>
                    <a:pt x="2413" y="54102"/>
                  </a:lnTo>
                  <a:lnTo>
                    <a:pt x="0" y="65430"/>
                  </a:lnTo>
                  <a:lnTo>
                    <a:pt x="1079" y="61328"/>
                  </a:lnTo>
                  <a:lnTo>
                    <a:pt x="8813" y="47332"/>
                  </a:lnTo>
                  <a:lnTo>
                    <a:pt x="46189" y="23406"/>
                  </a:lnTo>
                  <a:lnTo>
                    <a:pt x="75349" y="19050"/>
                  </a:lnTo>
                  <a:lnTo>
                    <a:pt x="2865386" y="19050"/>
                  </a:lnTo>
                  <a:lnTo>
                    <a:pt x="2866098" y="19786"/>
                  </a:lnTo>
                  <a:lnTo>
                    <a:pt x="2866174" y="1828012"/>
                  </a:lnTo>
                  <a:lnTo>
                    <a:pt x="2865780" y="1828406"/>
                  </a:lnTo>
                  <a:lnTo>
                    <a:pt x="2865386" y="1828800"/>
                  </a:lnTo>
                  <a:lnTo>
                    <a:pt x="75349" y="1828800"/>
                  </a:lnTo>
                  <a:lnTo>
                    <a:pt x="67843" y="1828520"/>
                  </a:lnTo>
                  <a:lnTo>
                    <a:pt x="27038" y="1815846"/>
                  </a:lnTo>
                  <a:lnTo>
                    <a:pt x="1079" y="1786521"/>
                  </a:lnTo>
                  <a:lnTo>
                    <a:pt x="0" y="1782406"/>
                  </a:lnTo>
                  <a:lnTo>
                    <a:pt x="609" y="1786521"/>
                  </a:lnTo>
                  <a:lnTo>
                    <a:pt x="2413" y="1793735"/>
                  </a:lnTo>
                  <a:lnTo>
                    <a:pt x="4851" y="1800517"/>
                  </a:lnTo>
                  <a:lnTo>
                    <a:pt x="4953" y="1800809"/>
                  </a:lnTo>
                  <a:lnTo>
                    <a:pt x="33007" y="1835010"/>
                  </a:lnTo>
                  <a:lnTo>
                    <a:pt x="75349" y="1847850"/>
                  </a:lnTo>
                  <a:lnTo>
                    <a:pt x="2869717" y="1847850"/>
                  </a:lnTo>
                  <a:lnTo>
                    <a:pt x="2874759" y="1845754"/>
                  </a:lnTo>
                  <a:lnTo>
                    <a:pt x="2878950" y="1841563"/>
                  </a:lnTo>
                  <a:lnTo>
                    <a:pt x="2879420" y="1841093"/>
                  </a:lnTo>
                  <a:lnTo>
                    <a:pt x="2883128" y="1837385"/>
                  </a:lnTo>
                  <a:lnTo>
                    <a:pt x="2885224" y="1832343"/>
                  </a:lnTo>
                  <a:lnTo>
                    <a:pt x="2885224" y="15519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8549" y="1819275"/>
              <a:ext cx="76199" cy="184784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892550" y="2001837"/>
            <a:ext cx="2336800" cy="11601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45">
                <a:solidFill>
                  <a:srgbClr val="D6E5EF"/>
                </a:solidFill>
                <a:latin typeface="Cambria"/>
                <a:cs typeface="Cambria"/>
              </a:rPr>
              <a:t>Manual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Inefficiency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1900"/>
              </a:lnSpc>
              <a:spcBef>
                <a:spcPts val="505"/>
              </a:spcBef>
            </a:pP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Traditional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systems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create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bottlenecks,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errors,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delays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critical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decision-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making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81024" y="3838575"/>
            <a:ext cx="2905125" cy="1571625"/>
            <a:chOff x="581024" y="3838575"/>
            <a:chExt cx="2905125" cy="1571625"/>
          </a:xfrm>
        </p:grpSpPr>
        <p:sp>
          <p:nvSpPr>
            <p:cNvPr id="17" name="object 17" descr=""/>
            <p:cNvSpPr/>
            <p:nvPr/>
          </p:nvSpPr>
          <p:spPr>
            <a:xfrm>
              <a:off x="600074" y="3848099"/>
              <a:ext cx="2876550" cy="1552575"/>
            </a:xfrm>
            <a:custGeom>
              <a:avLst/>
              <a:gdLst/>
              <a:ahLst/>
              <a:cxnLst/>
              <a:rect l="l" t="t" r="r" b="b"/>
              <a:pathLst>
                <a:path w="2876550" h="1552575">
                  <a:moveTo>
                    <a:pt x="2867926" y="0"/>
                  </a:moveTo>
                  <a:lnTo>
                    <a:pt x="71194" y="0"/>
                  </a:lnTo>
                  <a:lnTo>
                    <a:pt x="66243" y="431"/>
                  </a:lnTo>
                  <a:lnTo>
                    <a:pt x="29706" y="13665"/>
                  </a:lnTo>
                  <a:lnTo>
                    <a:pt x="3884" y="45199"/>
                  </a:lnTo>
                  <a:lnTo>
                    <a:pt x="0" y="62293"/>
                  </a:lnTo>
                  <a:lnTo>
                    <a:pt x="0" y="1485901"/>
                  </a:lnTo>
                  <a:lnTo>
                    <a:pt x="0" y="1490276"/>
                  </a:lnTo>
                  <a:lnTo>
                    <a:pt x="15622" y="1526580"/>
                  </a:lnTo>
                  <a:lnTo>
                    <a:pt x="51663" y="1549172"/>
                  </a:lnTo>
                  <a:lnTo>
                    <a:pt x="71194" y="1552576"/>
                  </a:lnTo>
                  <a:lnTo>
                    <a:pt x="2867926" y="1552576"/>
                  </a:lnTo>
                  <a:lnTo>
                    <a:pt x="2870733" y="1551410"/>
                  </a:lnTo>
                  <a:lnTo>
                    <a:pt x="2875394" y="1546762"/>
                  </a:lnTo>
                  <a:lnTo>
                    <a:pt x="2876550" y="1543954"/>
                  </a:lnTo>
                  <a:lnTo>
                    <a:pt x="2876550" y="8623"/>
                  </a:lnTo>
                  <a:lnTo>
                    <a:pt x="2875394" y="5803"/>
                  </a:lnTo>
                  <a:lnTo>
                    <a:pt x="2873057" y="3492"/>
                  </a:lnTo>
                  <a:lnTo>
                    <a:pt x="2870733" y="1155"/>
                  </a:lnTo>
                  <a:lnTo>
                    <a:pt x="2867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00913" y="3838587"/>
              <a:ext cx="2885440" cy="1571625"/>
            </a:xfrm>
            <a:custGeom>
              <a:avLst/>
              <a:gdLst/>
              <a:ahLst/>
              <a:cxnLst/>
              <a:rect l="l" t="t" r="r" b="b"/>
              <a:pathLst>
                <a:path w="2885440" h="1571625">
                  <a:moveTo>
                    <a:pt x="2885224" y="15519"/>
                  </a:moveTo>
                  <a:lnTo>
                    <a:pt x="2883128" y="10464"/>
                  </a:lnTo>
                  <a:lnTo>
                    <a:pt x="2879420" y="6756"/>
                  </a:lnTo>
                  <a:lnTo>
                    <a:pt x="2878950" y="6273"/>
                  </a:lnTo>
                  <a:lnTo>
                    <a:pt x="2874759" y="2095"/>
                  </a:lnTo>
                  <a:lnTo>
                    <a:pt x="2869717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27038" y="17259"/>
                  </a:lnTo>
                  <a:lnTo>
                    <a:pt x="2413" y="54102"/>
                  </a:lnTo>
                  <a:lnTo>
                    <a:pt x="0" y="65430"/>
                  </a:lnTo>
                  <a:lnTo>
                    <a:pt x="1092" y="61328"/>
                  </a:lnTo>
                  <a:lnTo>
                    <a:pt x="8826" y="47332"/>
                  </a:lnTo>
                  <a:lnTo>
                    <a:pt x="46189" y="23393"/>
                  </a:lnTo>
                  <a:lnTo>
                    <a:pt x="75349" y="19050"/>
                  </a:lnTo>
                  <a:lnTo>
                    <a:pt x="2865386" y="19050"/>
                  </a:lnTo>
                  <a:lnTo>
                    <a:pt x="2866098" y="19786"/>
                  </a:lnTo>
                  <a:lnTo>
                    <a:pt x="2866174" y="1551774"/>
                  </a:lnTo>
                  <a:lnTo>
                    <a:pt x="2865780" y="1552181"/>
                  </a:lnTo>
                  <a:lnTo>
                    <a:pt x="2865386" y="1552575"/>
                  </a:lnTo>
                  <a:lnTo>
                    <a:pt x="75349" y="1552575"/>
                  </a:lnTo>
                  <a:lnTo>
                    <a:pt x="33007" y="1542948"/>
                  </a:lnTo>
                  <a:lnTo>
                    <a:pt x="1092" y="1510284"/>
                  </a:lnTo>
                  <a:lnTo>
                    <a:pt x="0" y="1506169"/>
                  </a:lnTo>
                  <a:lnTo>
                    <a:pt x="609" y="1510284"/>
                  </a:lnTo>
                  <a:lnTo>
                    <a:pt x="21475" y="1549298"/>
                  </a:lnTo>
                  <a:lnTo>
                    <a:pt x="60490" y="1570164"/>
                  </a:lnTo>
                  <a:lnTo>
                    <a:pt x="75349" y="1571625"/>
                  </a:lnTo>
                  <a:lnTo>
                    <a:pt x="2869717" y="1571625"/>
                  </a:lnTo>
                  <a:lnTo>
                    <a:pt x="2874759" y="1569529"/>
                  </a:lnTo>
                  <a:lnTo>
                    <a:pt x="2878950" y="1565338"/>
                  </a:lnTo>
                  <a:lnTo>
                    <a:pt x="2879433" y="1564868"/>
                  </a:lnTo>
                  <a:lnTo>
                    <a:pt x="2883128" y="1561160"/>
                  </a:lnTo>
                  <a:lnTo>
                    <a:pt x="2885224" y="1556105"/>
                  </a:lnTo>
                  <a:lnTo>
                    <a:pt x="2885224" y="15519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024" y="3838575"/>
              <a:ext cx="76199" cy="1571626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835025" y="4021137"/>
            <a:ext cx="2419985" cy="11696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Security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Vulnerabilities</a:t>
            </a:r>
            <a:endParaRPr sz="1650">
              <a:latin typeface="Cambria"/>
              <a:cs typeface="Cambria"/>
            </a:endParaRPr>
          </a:p>
          <a:p>
            <a:pPr algn="just" marL="12700" marR="112395">
              <a:lnSpc>
                <a:spcPct val="134300"/>
              </a:lnSpc>
              <a:spcBef>
                <a:spcPts val="465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Unstructured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storage exposes sensitive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defence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information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risks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324" rIns="0" bIns="0" rtlCol="0" vert="horz">
            <a:spAutoFit/>
          </a:bodyPr>
          <a:lstStyle/>
          <a:p>
            <a:pPr marL="4298950">
              <a:lnSpc>
                <a:spcPct val="100000"/>
              </a:lnSpc>
              <a:spcBef>
                <a:spcPts val="100"/>
              </a:spcBef>
            </a:pPr>
            <a:r>
              <a:rPr dirty="0" sz="2700" spc="160"/>
              <a:t>Sample</a:t>
            </a:r>
            <a:r>
              <a:rPr dirty="0" sz="2700" spc="80"/>
              <a:t> </a:t>
            </a:r>
            <a:r>
              <a:rPr dirty="0" sz="2700" spc="100"/>
              <a:t>Query</a:t>
            </a:r>
            <a:r>
              <a:rPr dirty="0" sz="2700" spc="85"/>
              <a:t> </a:t>
            </a:r>
            <a:r>
              <a:rPr dirty="0" sz="2700" spc="80"/>
              <a:t>Operations</a:t>
            </a:r>
            <a:endParaRPr sz="2700"/>
          </a:p>
        </p:txBody>
      </p:sp>
      <p:grpSp>
        <p:nvGrpSpPr>
          <p:cNvPr id="4" name="object 4" descr=""/>
          <p:cNvGrpSpPr/>
          <p:nvPr/>
        </p:nvGrpSpPr>
        <p:grpSpPr>
          <a:xfrm>
            <a:off x="4886325" y="1142999"/>
            <a:ext cx="5943600" cy="2305050"/>
            <a:chOff x="4886325" y="1142999"/>
            <a:chExt cx="5943600" cy="2305050"/>
          </a:xfrm>
        </p:grpSpPr>
        <p:sp>
          <p:nvSpPr>
            <p:cNvPr id="5" name="object 5" descr=""/>
            <p:cNvSpPr/>
            <p:nvPr/>
          </p:nvSpPr>
          <p:spPr>
            <a:xfrm>
              <a:off x="4895850" y="1152524"/>
              <a:ext cx="5924550" cy="2286000"/>
            </a:xfrm>
            <a:custGeom>
              <a:avLst/>
              <a:gdLst/>
              <a:ahLst/>
              <a:cxnLst/>
              <a:rect l="l" t="t" r="r" b="b"/>
              <a:pathLst>
                <a:path w="5924550" h="2286000">
                  <a:moveTo>
                    <a:pt x="5915926" y="0"/>
                  </a:moveTo>
                  <a:lnTo>
                    <a:pt x="8623" y="0"/>
                  </a:lnTo>
                  <a:lnTo>
                    <a:pt x="5803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2274100"/>
                  </a:lnTo>
                  <a:lnTo>
                    <a:pt x="0" y="2277376"/>
                  </a:lnTo>
                  <a:lnTo>
                    <a:pt x="1155" y="2280183"/>
                  </a:lnTo>
                  <a:lnTo>
                    <a:pt x="5803" y="2284831"/>
                  </a:lnTo>
                  <a:lnTo>
                    <a:pt x="8623" y="2286000"/>
                  </a:lnTo>
                  <a:lnTo>
                    <a:pt x="5915926" y="2286000"/>
                  </a:lnTo>
                  <a:lnTo>
                    <a:pt x="5918733" y="2284831"/>
                  </a:lnTo>
                  <a:lnTo>
                    <a:pt x="5923381" y="2280183"/>
                  </a:lnTo>
                  <a:lnTo>
                    <a:pt x="5924550" y="2277376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895850" y="1152524"/>
              <a:ext cx="5924550" cy="2286000"/>
            </a:xfrm>
            <a:custGeom>
              <a:avLst/>
              <a:gdLst/>
              <a:ahLst/>
              <a:cxnLst/>
              <a:rect l="l" t="t" r="r" b="b"/>
              <a:pathLst>
                <a:path w="5924550" h="2286000">
                  <a:moveTo>
                    <a:pt x="0" y="2274100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03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2274100"/>
                  </a:lnTo>
                  <a:lnTo>
                    <a:pt x="5924550" y="2277376"/>
                  </a:lnTo>
                  <a:lnTo>
                    <a:pt x="5923381" y="2280183"/>
                  </a:lnTo>
                  <a:lnTo>
                    <a:pt x="5921057" y="2282507"/>
                  </a:lnTo>
                  <a:lnTo>
                    <a:pt x="5918733" y="2284831"/>
                  </a:lnTo>
                  <a:lnTo>
                    <a:pt x="5915926" y="2286000"/>
                  </a:lnTo>
                  <a:lnTo>
                    <a:pt x="5912650" y="2286000"/>
                  </a:lnTo>
                  <a:lnTo>
                    <a:pt x="11912" y="2286000"/>
                  </a:lnTo>
                  <a:lnTo>
                    <a:pt x="8623" y="2286000"/>
                  </a:lnTo>
                  <a:lnTo>
                    <a:pt x="5803" y="2284831"/>
                  </a:lnTo>
                  <a:lnTo>
                    <a:pt x="3492" y="2282507"/>
                  </a:lnTo>
                  <a:lnTo>
                    <a:pt x="1155" y="2280183"/>
                  </a:lnTo>
                  <a:lnTo>
                    <a:pt x="0" y="2277376"/>
                  </a:lnTo>
                  <a:lnTo>
                    <a:pt x="0" y="2274100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76825" y="2171699"/>
              <a:ext cx="5562600" cy="1085850"/>
            </a:xfrm>
            <a:custGeom>
              <a:avLst/>
              <a:gdLst/>
              <a:ahLst/>
              <a:cxnLst/>
              <a:rect l="l" t="t" r="r" b="b"/>
              <a:pathLst>
                <a:path w="5562600" h="1085850">
                  <a:moveTo>
                    <a:pt x="5544007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064425"/>
                  </a:lnTo>
                  <a:lnTo>
                    <a:pt x="0" y="1067257"/>
                  </a:lnTo>
                  <a:lnTo>
                    <a:pt x="18592" y="1085850"/>
                  </a:lnTo>
                  <a:lnTo>
                    <a:pt x="5544007" y="1085850"/>
                  </a:lnTo>
                  <a:lnTo>
                    <a:pt x="5562600" y="1067257"/>
                  </a:lnTo>
                  <a:lnTo>
                    <a:pt x="5562600" y="18592"/>
                  </a:lnTo>
                  <a:lnTo>
                    <a:pt x="5546750" y="546"/>
                  </a:lnTo>
                  <a:lnTo>
                    <a:pt x="5544007" y="0"/>
                  </a:lnTo>
                  <a:close/>
                </a:path>
              </a:pathLst>
            </a:custGeom>
            <a:solidFill>
              <a:srgbClr val="2D33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76824" y="2171700"/>
              <a:ext cx="5562600" cy="1085850"/>
            </a:xfrm>
            <a:custGeom>
              <a:avLst/>
              <a:gdLst/>
              <a:ahLst/>
              <a:cxnLst/>
              <a:rect l="l" t="t" r="r" b="b"/>
              <a:pathLst>
                <a:path w="5562600" h="1085850">
                  <a:moveTo>
                    <a:pt x="5547092" y="0"/>
                  </a:moveTo>
                  <a:lnTo>
                    <a:pt x="15506" y="0"/>
                  </a:lnTo>
                  <a:lnTo>
                    <a:pt x="10464" y="2095"/>
                  </a:lnTo>
                  <a:lnTo>
                    <a:pt x="2095" y="10464"/>
                  </a:lnTo>
                  <a:lnTo>
                    <a:pt x="0" y="15519"/>
                  </a:lnTo>
                  <a:lnTo>
                    <a:pt x="0" y="1070343"/>
                  </a:lnTo>
                  <a:lnTo>
                    <a:pt x="2095" y="1075385"/>
                  </a:lnTo>
                  <a:lnTo>
                    <a:pt x="10464" y="1083754"/>
                  </a:lnTo>
                  <a:lnTo>
                    <a:pt x="15506" y="1085849"/>
                  </a:lnTo>
                  <a:lnTo>
                    <a:pt x="5547092" y="1085849"/>
                  </a:lnTo>
                  <a:lnTo>
                    <a:pt x="5552134" y="1083754"/>
                  </a:lnTo>
                  <a:lnTo>
                    <a:pt x="5560504" y="1075385"/>
                  </a:lnTo>
                  <a:lnTo>
                    <a:pt x="5562599" y="1070343"/>
                  </a:lnTo>
                  <a:lnTo>
                    <a:pt x="5562599" y="15519"/>
                  </a:lnTo>
                  <a:lnTo>
                    <a:pt x="5560504" y="10464"/>
                  </a:lnTo>
                  <a:lnTo>
                    <a:pt x="5552134" y="2095"/>
                  </a:lnTo>
                  <a:lnTo>
                    <a:pt x="5547092" y="0"/>
                  </a:lnTo>
                  <a:close/>
                </a:path>
              </a:pathLst>
            </a:custGeom>
            <a:solidFill>
              <a:srgbClr val="2D33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064125" y="1325562"/>
            <a:ext cx="4510405" cy="17697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35">
                <a:solidFill>
                  <a:srgbClr val="D6E5EF"/>
                </a:solidFill>
                <a:latin typeface="Cambria"/>
                <a:cs typeface="Cambria"/>
              </a:rPr>
              <a:t>SELECT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Query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Retrieve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names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ranks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filtered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by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department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45"/>
              </a:spcBef>
            </a:pPr>
            <a:endParaRPr sz="1350">
              <a:latin typeface="Roboto"/>
              <a:cs typeface="Roboto"/>
            </a:endParaRPr>
          </a:p>
          <a:p>
            <a:pPr marL="175260" marR="2780030">
              <a:lnSpc>
                <a:spcPct val="131900"/>
              </a:lnSpc>
            </a:pPr>
            <a:r>
              <a:rPr dirty="0" sz="1350" spc="-35">
                <a:solidFill>
                  <a:srgbClr val="D6E5EF"/>
                </a:solidFill>
                <a:latin typeface="Lucida Sans Unicode"/>
                <a:cs typeface="Lucida Sans Unicode"/>
              </a:rPr>
              <a:t>SELECT</a:t>
            </a:r>
            <a:r>
              <a:rPr dirty="0" sz="1350" spc="-70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Lucida Sans Unicode"/>
                <a:cs typeface="Lucida Sans Unicode"/>
              </a:rPr>
              <a:t>name,</a:t>
            </a:r>
            <a:r>
              <a:rPr dirty="0" sz="1350" spc="-6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Lucida Sans Unicode"/>
                <a:cs typeface="Lucida Sans Unicode"/>
              </a:rPr>
              <a:t>rank </a:t>
            </a:r>
            <a:r>
              <a:rPr dirty="0" sz="1350">
                <a:solidFill>
                  <a:srgbClr val="D6E5EF"/>
                </a:solidFill>
                <a:latin typeface="Lucida Sans Unicode"/>
                <a:cs typeface="Lucida Sans Unicode"/>
              </a:rPr>
              <a:t>FROM</a:t>
            </a:r>
            <a:r>
              <a:rPr dirty="0" sz="1350" spc="-9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Lucida Sans Unicode"/>
                <a:cs typeface="Lucida Sans Unicode"/>
              </a:rPr>
              <a:t>Personnel </a:t>
            </a:r>
            <a:r>
              <a:rPr dirty="0" sz="1350">
                <a:solidFill>
                  <a:srgbClr val="D6E5EF"/>
                </a:solidFill>
                <a:latin typeface="Lucida Sans Unicode"/>
                <a:cs typeface="Lucida Sans Unicode"/>
              </a:rPr>
              <a:t>WHERE</a:t>
            </a:r>
            <a:r>
              <a:rPr dirty="0" sz="1350" spc="-40">
                <a:solidFill>
                  <a:srgbClr val="D6E5EF"/>
                </a:solidFill>
                <a:latin typeface="Lucida Sans Unicode"/>
                <a:cs typeface="Lucida Sans Unicode"/>
              </a:rPr>
              <a:t> dept_id </a:t>
            </a:r>
            <a:r>
              <a:rPr dirty="0" sz="1350" spc="-315">
                <a:solidFill>
                  <a:srgbClr val="D6E5EF"/>
                </a:solidFill>
                <a:latin typeface="Lucida Sans Unicode"/>
                <a:cs typeface="Lucida Sans Unicode"/>
              </a:rPr>
              <a:t>=</a:t>
            </a:r>
            <a:r>
              <a:rPr dirty="0" sz="1350" spc="-40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6E5EF"/>
                </a:solidFill>
                <a:latin typeface="Lucida Sans Unicode"/>
                <a:cs typeface="Lucida Sans Unicode"/>
              </a:rPr>
              <a:t>2;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886325" y="3619500"/>
            <a:ext cx="5943600" cy="2295525"/>
            <a:chOff x="4886325" y="3619500"/>
            <a:chExt cx="5943600" cy="2295525"/>
          </a:xfrm>
        </p:grpSpPr>
        <p:sp>
          <p:nvSpPr>
            <p:cNvPr id="11" name="object 11" descr=""/>
            <p:cNvSpPr/>
            <p:nvPr/>
          </p:nvSpPr>
          <p:spPr>
            <a:xfrm>
              <a:off x="4895850" y="3629025"/>
              <a:ext cx="5924550" cy="2276475"/>
            </a:xfrm>
            <a:custGeom>
              <a:avLst/>
              <a:gdLst/>
              <a:ahLst/>
              <a:cxnLst/>
              <a:rect l="l" t="t" r="r" b="b"/>
              <a:pathLst>
                <a:path w="5924550" h="2276475">
                  <a:moveTo>
                    <a:pt x="5915926" y="0"/>
                  </a:moveTo>
                  <a:lnTo>
                    <a:pt x="8623" y="0"/>
                  </a:lnTo>
                  <a:lnTo>
                    <a:pt x="5803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2264570"/>
                  </a:lnTo>
                  <a:lnTo>
                    <a:pt x="0" y="2267854"/>
                  </a:lnTo>
                  <a:lnTo>
                    <a:pt x="1155" y="2270662"/>
                  </a:lnTo>
                  <a:lnTo>
                    <a:pt x="5803" y="2275310"/>
                  </a:lnTo>
                  <a:lnTo>
                    <a:pt x="8623" y="2276476"/>
                  </a:lnTo>
                  <a:lnTo>
                    <a:pt x="5915926" y="2276476"/>
                  </a:lnTo>
                  <a:lnTo>
                    <a:pt x="5918733" y="2275310"/>
                  </a:lnTo>
                  <a:lnTo>
                    <a:pt x="5923381" y="2270662"/>
                  </a:lnTo>
                  <a:lnTo>
                    <a:pt x="5924550" y="2267854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895850" y="3629025"/>
              <a:ext cx="5924550" cy="2276475"/>
            </a:xfrm>
            <a:custGeom>
              <a:avLst/>
              <a:gdLst/>
              <a:ahLst/>
              <a:cxnLst/>
              <a:rect l="l" t="t" r="r" b="b"/>
              <a:pathLst>
                <a:path w="5924550" h="2276475">
                  <a:moveTo>
                    <a:pt x="0" y="2264570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03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2264570"/>
                  </a:lnTo>
                  <a:lnTo>
                    <a:pt x="5924550" y="2267854"/>
                  </a:lnTo>
                  <a:lnTo>
                    <a:pt x="5923381" y="2270662"/>
                  </a:lnTo>
                  <a:lnTo>
                    <a:pt x="5921057" y="2272988"/>
                  </a:lnTo>
                  <a:lnTo>
                    <a:pt x="5918733" y="2275310"/>
                  </a:lnTo>
                  <a:lnTo>
                    <a:pt x="5915926" y="2276476"/>
                  </a:lnTo>
                  <a:lnTo>
                    <a:pt x="5912650" y="2276476"/>
                  </a:lnTo>
                  <a:lnTo>
                    <a:pt x="11912" y="2276476"/>
                  </a:lnTo>
                  <a:lnTo>
                    <a:pt x="8623" y="2276476"/>
                  </a:lnTo>
                  <a:lnTo>
                    <a:pt x="5803" y="2275310"/>
                  </a:lnTo>
                  <a:lnTo>
                    <a:pt x="3492" y="2272988"/>
                  </a:lnTo>
                  <a:lnTo>
                    <a:pt x="1155" y="2270662"/>
                  </a:lnTo>
                  <a:lnTo>
                    <a:pt x="0" y="2267854"/>
                  </a:lnTo>
                  <a:lnTo>
                    <a:pt x="0" y="2264570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076825" y="4648200"/>
              <a:ext cx="5562600" cy="1076325"/>
            </a:xfrm>
            <a:custGeom>
              <a:avLst/>
              <a:gdLst/>
              <a:ahLst/>
              <a:cxnLst/>
              <a:rect l="l" t="t" r="r" b="b"/>
              <a:pathLst>
                <a:path w="5562600" h="1076325">
                  <a:moveTo>
                    <a:pt x="5544007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054895"/>
                  </a:lnTo>
                  <a:lnTo>
                    <a:pt x="0" y="1057732"/>
                  </a:lnTo>
                  <a:lnTo>
                    <a:pt x="18592" y="1076326"/>
                  </a:lnTo>
                  <a:lnTo>
                    <a:pt x="5544007" y="1076326"/>
                  </a:lnTo>
                  <a:lnTo>
                    <a:pt x="5562600" y="1057732"/>
                  </a:lnTo>
                  <a:lnTo>
                    <a:pt x="5562600" y="18592"/>
                  </a:lnTo>
                  <a:lnTo>
                    <a:pt x="5546750" y="546"/>
                  </a:lnTo>
                  <a:lnTo>
                    <a:pt x="5544007" y="0"/>
                  </a:lnTo>
                  <a:close/>
                </a:path>
              </a:pathLst>
            </a:custGeom>
            <a:solidFill>
              <a:srgbClr val="2D33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076824" y="4648200"/>
              <a:ext cx="5562600" cy="1076325"/>
            </a:xfrm>
            <a:custGeom>
              <a:avLst/>
              <a:gdLst/>
              <a:ahLst/>
              <a:cxnLst/>
              <a:rect l="l" t="t" r="r" b="b"/>
              <a:pathLst>
                <a:path w="5562600" h="1076325">
                  <a:moveTo>
                    <a:pt x="5547092" y="0"/>
                  </a:moveTo>
                  <a:lnTo>
                    <a:pt x="15506" y="0"/>
                  </a:lnTo>
                  <a:lnTo>
                    <a:pt x="10464" y="2095"/>
                  </a:lnTo>
                  <a:lnTo>
                    <a:pt x="2095" y="10464"/>
                  </a:lnTo>
                  <a:lnTo>
                    <a:pt x="0" y="15519"/>
                  </a:lnTo>
                  <a:lnTo>
                    <a:pt x="0" y="1060808"/>
                  </a:lnTo>
                  <a:lnTo>
                    <a:pt x="2095" y="1065862"/>
                  </a:lnTo>
                  <a:lnTo>
                    <a:pt x="10464" y="1074231"/>
                  </a:lnTo>
                  <a:lnTo>
                    <a:pt x="15506" y="1076326"/>
                  </a:lnTo>
                  <a:lnTo>
                    <a:pt x="5547092" y="1076326"/>
                  </a:lnTo>
                  <a:lnTo>
                    <a:pt x="5552134" y="1074231"/>
                  </a:lnTo>
                  <a:lnTo>
                    <a:pt x="5560504" y="1065862"/>
                  </a:lnTo>
                  <a:lnTo>
                    <a:pt x="5562599" y="1060808"/>
                  </a:lnTo>
                  <a:lnTo>
                    <a:pt x="5562599" y="15519"/>
                  </a:lnTo>
                  <a:lnTo>
                    <a:pt x="5560504" y="10464"/>
                  </a:lnTo>
                  <a:lnTo>
                    <a:pt x="5552134" y="2095"/>
                  </a:lnTo>
                  <a:lnTo>
                    <a:pt x="5547092" y="0"/>
                  </a:lnTo>
                  <a:close/>
                </a:path>
              </a:pathLst>
            </a:custGeom>
            <a:solidFill>
              <a:srgbClr val="2D33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064125" y="3802062"/>
            <a:ext cx="3942715" cy="17697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UPDATE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Query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Modify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status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upon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completion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1350">
              <a:latin typeface="Roboto"/>
              <a:cs typeface="Roboto"/>
            </a:endParaRPr>
          </a:p>
          <a:p>
            <a:pPr marL="175260">
              <a:lnSpc>
                <a:spcPct val="100000"/>
              </a:lnSpc>
            </a:pPr>
            <a:r>
              <a:rPr dirty="0" sz="1350" spc="-20">
                <a:solidFill>
                  <a:srgbClr val="D6E5EF"/>
                </a:solidFill>
                <a:latin typeface="Lucida Sans Unicode"/>
                <a:cs typeface="Lucida Sans Unicode"/>
              </a:rPr>
              <a:t>UPDATE</a:t>
            </a:r>
            <a:r>
              <a:rPr dirty="0" sz="1350" spc="-6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Lucida Sans Unicode"/>
                <a:cs typeface="Lucida Sans Unicode"/>
              </a:rPr>
              <a:t>Missions</a:t>
            </a:r>
            <a:endParaRPr sz="1350">
              <a:latin typeface="Lucida Sans Unicode"/>
              <a:cs typeface="Lucida Sans Unicode"/>
            </a:endParaRPr>
          </a:p>
          <a:p>
            <a:pPr marL="175260" marR="1896110">
              <a:lnSpc>
                <a:spcPct val="134300"/>
              </a:lnSpc>
            </a:pPr>
            <a:r>
              <a:rPr dirty="0" sz="1350" spc="-40">
                <a:solidFill>
                  <a:srgbClr val="D6E5EF"/>
                </a:solidFill>
                <a:latin typeface="Lucida Sans Unicode"/>
                <a:cs typeface="Lucida Sans Unicode"/>
              </a:rPr>
              <a:t>SET</a:t>
            </a:r>
            <a:r>
              <a:rPr dirty="0" sz="1350" spc="-5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D6E5EF"/>
                </a:solidFill>
                <a:latin typeface="Lucida Sans Unicode"/>
                <a:cs typeface="Lucida Sans Unicode"/>
              </a:rPr>
              <a:t>status='Completed' </a:t>
            </a:r>
            <a:r>
              <a:rPr dirty="0" sz="1350">
                <a:solidFill>
                  <a:srgbClr val="D6E5EF"/>
                </a:solidFill>
                <a:latin typeface="Lucida Sans Unicode"/>
                <a:cs typeface="Lucida Sans Unicode"/>
              </a:rPr>
              <a:t>WHERE</a:t>
            </a:r>
            <a:r>
              <a:rPr dirty="0" sz="1350" spc="5">
                <a:solidFill>
                  <a:srgbClr val="D6E5EF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Lucida Sans Unicode"/>
                <a:cs typeface="Lucida Sans Unicode"/>
              </a:rPr>
              <a:t>mission_id=5;</a:t>
            </a:r>
            <a:endParaRPr sz="1350">
              <a:latin typeface="Lucida Sans Unicode"/>
              <a:cs typeface="Lucida Sans Unicode"/>
            </a:endParaRPr>
          </a:p>
        </p:txBody>
      </p:sp>
      <p:pic>
        <p:nvPicPr>
          <p:cNvPr id="16" name="object 16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29"/>
              <a:t>Advanced</a:t>
            </a:r>
            <a:r>
              <a:rPr dirty="0" spc="114"/>
              <a:t> </a:t>
            </a:r>
            <a:r>
              <a:rPr dirty="0" spc="185"/>
              <a:t>SQL</a:t>
            </a:r>
            <a:r>
              <a:rPr dirty="0" spc="114"/>
              <a:t> </a:t>
            </a:r>
            <a:r>
              <a:rPr dirty="0" spc="120"/>
              <a:t>Operations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873625" y="3279140"/>
            <a:ext cx="5620385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Exploring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sophisticated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techniques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functions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 management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5" name="object 5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1430000" cy="6496050"/>
          </a:xfrm>
          <a:custGeom>
            <a:avLst/>
            <a:gdLst/>
            <a:ahLst/>
            <a:cxnLst/>
            <a:rect l="l" t="t" r="r" b="b"/>
            <a:pathLst>
              <a:path w="11430000" h="6496050">
                <a:moveTo>
                  <a:pt x="11430000" y="0"/>
                </a:moveTo>
                <a:lnTo>
                  <a:pt x="0" y="0"/>
                </a:lnTo>
                <a:lnTo>
                  <a:pt x="0" y="6496050"/>
                </a:lnTo>
                <a:lnTo>
                  <a:pt x="11430000" y="64960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5"/>
              <a:t>Subqueries: </a:t>
            </a:r>
            <a:r>
              <a:rPr dirty="0" spc="165"/>
              <a:t>Nested</a:t>
            </a:r>
            <a:r>
              <a:rPr dirty="0" spc="110"/>
              <a:t> </a:t>
            </a:r>
            <a:r>
              <a:rPr dirty="0" spc="145"/>
              <a:t>Intelligence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38175" y="29241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72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32670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72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36004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72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39338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72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87375" y="1425575"/>
            <a:ext cx="5455285" cy="26314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5">
                <a:solidFill>
                  <a:srgbClr val="75B8FF"/>
                </a:solidFill>
                <a:latin typeface="Cambria"/>
                <a:cs typeface="Cambria"/>
              </a:rPr>
              <a:t>What</a:t>
            </a:r>
            <a:r>
              <a:rPr dirty="0" sz="2000" spc="7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100">
                <a:solidFill>
                  <a:srgbClr val="75B8FF"/>
                </a:solidFill>
                <a:latin typeface="Cambria"/>
                <a:cs typeface="Cambria"/>
              </a:rPr>
              <a:t>Are</a:t>
            </a:r>
            <a:r>
              <a:rPr dirty="0" sz="2000" spc="7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75">
                <a:solidFill>
                  <a:srgbClr val="75B8FF"/>
                </a:solidFill>
                <a:latin typeface="Cambria"/>
                <a:cs typeface="Cambria"/>
              </a:rPr>
              <a:t>Subqueries?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Nested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SELECT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statements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enable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complex,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multi-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layered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retrieval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50" spc="105">
                <a:solidFill>
                  <a:srgbClr val="75B8FF"/>
                </a:solidFill>
                <a:latin typeface="Cambria"/>
                <a:cs typeface="Cambria"/>
              </a:rPr>
              <a:t>Key</a:t>
            </a:r>
            <a:r>
              <a:rPr dirty="0" sz="1650" spc="6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95">
                <a:solidFill>
                  <a:srgbClr val="75B8FF"/>
                </a:solidFill>
                <a:latin typeface="Cambria"/>
                <a:cs typeface="Cambria"/>
              </a:rPr>
              <a:t>Applications</a:t>
            </a:r>
            <a:endParaRPr sz="1650">
              <a:latin typeface="Cambria"/>
              <a:cs typeface="Cambria"/>
            </a:endParaRPr>
          </a:p>
          <a:p>
            <a:pPr marL="286385" marR="1637030">
              <a:lnSpc>
                <a:spcPct val="166700"/>
              </a:lnSpc>
              <a:spcBef>
                <a:spcPts val="464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Filter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based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aggregate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calculations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Compare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values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multiple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endParaRPr sz="1350">
              <a:latin typeface="Roboto"/>
              <a:cs typeface="Roboto"/>
            </a:endParaRPr>
          </a:p>
          <a:p>
            <a:pPr marL="286385">
              <a:lnSpc>
                <a:spcPct val="100000"/>
              </a:lnSpc>
              <a:spcBef>
                <a:spcPts val="100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Create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dynamic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condition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sets</a:t>
            </a:r>
            <a:endParaRPr sz="1350">
              <a:latin typeface="Roboto"/>
              <a:cs typeface="Roboto"/>
            </a:endParaRPr>
          </a:p>
          <a:p>
            <a:pPr marL="286385">
              <a:lnSpc>
                <a:spcPct val="100000"/>
              </a:lnSpc>
              <a:spcBef>
                <a:spcPts val="100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Retrieve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dependent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other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queries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7475" y="1457325"/>
            <a:ext cx="4371974" cy="4371975"/>
          </a:xfrm>
          <a:prstGeom prst="rect">
            <a:avLst/>
          </a:prstGeom>
        </p:spPr>
      </p:pic>
      <p:pic>
        <p:nvPicPr>
          <p:cNvPr id="10" name="object 10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87034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9410700"/>
          </a:xfrm>
          <a:custGeom>
            <a:avLst/>
            <a:gdLst/>
            <a:ahLst/>
            <a:cxnLst/>
            <a:rect l="l" t="t" r="r" b="b"/>
            <a:pathLst>
              <a:path w="11430000" h="9410700">
                <a:moveTo>
                  <a:pt x="11430000" y="0"/>
                </a:moveTo>
                <a:lnTo>
                  <a:pt x="0" y="0"/>
                </a:lnTo>
                <a:lnTo>
                  <a:pt x="0" y="9410700"/>
                </a:lnTo>
                <a:lnTo>
                  <a:pt x="11430000" y="94107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94104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4298950">
              <a:lnSpc>
                <a:spcPct val="100000"/>
              </a:lnSpc>
              <a:spcBef>
                <a:spcPts val="125"/>
              </a:spcBef>
            </a:pPr>
            <a:r>
              <a:rPr dirty="0" spc="200"/>
              <a:t>Mastering</a:t>
            </a:r>
            <a:r>
              <a:rPr dirty="0" spc="105"/>
              <a:t> </a:t>
            </a:r>
            <a:r>
              <a:rPr dirty="0" spc="185"/>
              <a:t>SQL</a:t>
            </a:r>
            <a:r>
              <a:rPr dirty="0" spc="110"/>
              <a:t> </a:t>
            </a:r>
            <a:r>
              <a:rPr dirty="0" spc="320"/>
              <a:t>Joins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873625" y="1273175"/>
            <a:ext cx="549656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Strategic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combination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techniques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comprehensive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886325" y="1733549"/>
            <a:ext cx="5943600" cy="1676400"/>
            <a:chOff x="4886325" y="1733549"/>
            <a:chExt cx="5943600" cy="1676400"/>
          </a:xfrm>
        </p:grpSpPr>
        <p:sp>
          <p:nvSpPr>
            <p:cNvPr id="7" name="object 7" descr=""/>
            <p:cNvSpPr/>
            <p:nvPr/>
          </p:nvSpPr>
          <p:spPr>
            <a:xfrm>
              <a:off x="4886325" y="1733549"/>
              <a:ext cx="5943600" cy="1676400"/>
            </a:xfrm>
            <a:custGeom>
              <a:avLst/>
              <a:gdLst/>
              <a:ahLst/>
              <a:cxnLst/>
              <a:rect l="l" t="t" r="r" b="b"/>
              <a:pathLst>
                <a:path w="5943600" h="1676400">
                  <a:moveTo>
                    <a:pt x="5925007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654975"/>
                  </a:lnTo>
                  <a:lnTo>
                    <a:pt x="0" y="1657807"/>
                  </a:lnTo>
                  <a:lnTo>
                    <a:pt x="18592" y="1676400"/>
                  </a:lnTo>
                  <a:lnTo>
                    <a:pt x="5925007" y="1676400"/>
                  </a:lnTo>
                  <a:lnTo>
                    <a:pt x="5943600" y="1657807"/>
                  </a:lnTo>
                  <a:lnTo>
                    <a:pt x="5943600" y="18592"/>
                  </a:lnTo>
                  <a:lnTo>
                    <a:pt x="5927750" y="546"/>
                  </a:lnTo>
                  <a:lnTo>
                    <a:pt x="59250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774" y="1905000"/>
              <a:ext cx="514349" cy="5143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5524" y="2061812"/>
              <a:ext cx="241682" cy="20354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045075" y="2582862"/>
            <a:ext cx="329628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4">
                <a:solidFill>
                  <a:srgbClr val="D6E5EF"/>
                </a:solidFill>
                <a:latin typeface="Cambria"/>
                <a:cs typeface="Cambria"/>
              </a:rPr>
              <a:t>INNER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50">
                <a:solidFill>
                  <a:srgbClr val="D6E5EF"/>
                </a:solidFill>
                <a:latin typeface="Cambria"/>
                <a:cs typeface="Cambria"/>
              </a:rPr>
              <a:t>JOIN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Returns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matching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from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both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886325" y="3581400"/>
            <a:ext cx="5943600" cy="1666875"/>
            <a:chOff x="4886325" y="3581400"/>
            <a:chExt cx="5943600" cy="1666875"/>
          </a:xfrm>
        </p:grpSpPr>
        <p:sp>
          <p:nvSpPr>
            <p:cNvPr id="12" name="object 12" descr=""/>
            <p:cNvSpPr/>
            <p:nvPr/>
          </p:nvSpPr>
          <p:spPr>
            <a:xfrm>
              <a:off x="4886325" y="3581400"/>
              <a:ext cx="5943600" cy="1666875"/>
            </a:xfrm>
            <a:custGeom>
              <a:avLst/>
              <a:gdLst/>
              <a:ahLst/>
              <a:cxnLst/>
              <a:rect l="l" t="t" r="r" b="b"/>
              <a:pathLst>
                <a:path w="5943600" h="1666875">
                  <a:moveTo>
                    <a:pt x="5925007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645450"/>
                  </a:lnTo>
                  <a:lnTo>
                    <a:pt x="0" y="1648282"/>
                  </a:lnTo>
                  <a:lnTo>
                    <a:pt x="18592" y="1666875"/>
                  </a:lnTo>
                  <a:lnTo>
                    <a:pt x="5925007" y="1666875"/>
                  </a:lnTo>
                  <a:lnTo>
                    <a:pt x="5943600" y="1648282"/>
                  </a:lnTo>
                  <a:lnTo>
                    <a:pt x="5943600" y="18592"/>
                  </a:lnTo>
                  <a:lnTo>
                    <a:pt x="5927750" y="546"/>
                  </a:lnTo>
                  <a:lnTo>
                    <a:pt x="59250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7774" y="3752850"/>
              <a:ext cx="514349" cy="51434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5524" y="3897826"/>
              <a:ext cx="236557" cy="20817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5045075" y="4281884"/>
            <a:ext cx="3502025" cy="756285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1650" spc="140">
                <a:solidFill>
                  <a:srgbClr val="D6E5EF"/>
                </a:solidFill>
                <a:latin typeface="Cambria"/>
                <a:cs typeface="Cambria"/>
              </a:rPr>
              <a:t>LEFT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50">
                <a:solidFill>
                  <a:srgbClr val="D6E5EF"/>
                </a:solidFill>
                <a:latin typeface="Cambria"/>
                <a:cs typeface="Cambria"/>
              </a:rPr>
              <a:t>JOIN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from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left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matched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from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right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4886325" y="5419725"/>
            <a:ext cx="5943600" cy="1676400"/>
            <a:chOff x="4886325" y="5419725"/>
            <a:chExt cx="5943600" cy="1676400"/>
          </a:xfrm>
        </p:grpSpPr>
        <p:sp>
          <p:nvSpPr>
            <p:cNvPr id="17" name="object 17" descr=""/>
            <p:cNvSpPr/>
            <p:nvPr/>
          </p:nvSpPr>
          <p:spPr>
            <a:xfrm>
              <a:off x="4886325" y="5419725"/>
              <a:ext cx="5943600" cy="1676400"/>
            </a:xfrm>
            <a:custGeom>
              <a:avLst/>
              <a:gdLst/>
              <a:ahLst/>
              <a:cxnLst/>
              <a:rect l="l" t="t" r="r" b="b"/>
              <a:pathLst>
                <a:path w="5943600" h="1676400">
                  <a:moveTo>
                    <a:pt x="5925007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654975"/>
                  </a:lnTo>
                  <a:lnTo>
                    <a:pt x="0" y="1657807"/>
                  </a:lnTo>
                  <a:lnTo>
                    <a:pt x="18592" y="1676400"/>
                  </a:lnTo>
                  <a:lnTo>
                    <a:pt x="5925007" y="1676400"/>
                  </a:lnTo>
                  <a:lnTo>
                    <a:pt x="5943600" y="1657807"/>
                  </a:lnTo>
                  <a:lnTo>
                    <a:pt x="5943600" y="18592"/>
                  </a:lnTo>
                  <a:lnTo>
                    <a:pt x="5927750" y="546"/>
                  </a:lnTo>
                  <a:lnTo>
                    <a:pt x="59250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7774" y="5591175"/>
              <a:ext cx="514349" cy="51434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5524" y="5735998"/>
              <a:ext cx="241682" cy="227534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5045075" y="6269037"/>
            <a:ext cx="350202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RIGHT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50">
                <a:solidFill>
                  <a:srgbClr val="D6E5EF"/>
                </a:solidFill>
                <a:latin typeface="Cambria"/>
                <a:cs typeface="Cambria"/>
              </a:rPr>
              <a:t>JOIN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from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right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matched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from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left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886325" y="7267575"/>
            <a:ext cx="5943600" cy="1676400"/>
            <a:chOff x="4886325" y="7267575"/>
            <a:chExt cx="5943600" cy="1676400"/>
          </a:xfrm>
        </p:grpSpPr>
        <p:sp>
          <p:nvSpPr>
            <p:cNvPr id="22" name="object 22" descr=""/>
            <p:cNvSpPr/>
            <p:nvPr/>
          </p:nvSpPr>
          <p:spPr>
            <a:xfrm>
              <a:off x="4886325" y="7267575"/>
              <a:ext cx="5943600" cy="1676400"/>
            </a:xfrm>
            <a:custGeom>
              <a:avLst/>
              <a:gdLst/>
              <a:ahLst/>
              <a:cxnLst/>
              <a:rect l="l" t="t" r="r" b="b"/>
              <a:pathLst>
                <a:path w="5943600" h="1676400">
                  <a:moveTo>
                    <a:pt x="5925007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654970"/>
                  </a:lnTo>
                  <a:lnTo>
                    <a:pt x="0" y="1657807"/>
                  </a:lnTo>
                  <a:lnTo>
                    <a:pt x="18592" y="1676396"/>
                  </a:lnTo>
                  <a:lnTo>
                    <a:pt x="5925007" y="1676396"/>
                  </a:lnTo>
                  <a:lnTo>
                    <a:pt x="5943600" y="1657807"/>
                  </a:lnTo>
                  <a:lnTo>
                    <a:pt x="5943600" y="18592"/>
                  </a:lnTo>
                  <a:lnTo>
                    <a:pt x="5927750" y="546"/>
                  </a:lnTo>
                  <a:lnTo>
                    <a:pt x="59250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7774" y="7439025"/>
              <a:ext cx="514349" cy="51434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524" y="7577016"/>
              <a:ext cx="241682" cy="241199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5045075" y="8116889"/>
            <a:ext cx="268351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30">
                <a:solidFill>
                  <a:srgbClr val="D6E5EF"/>
                </a:solidFill>
                <a:latin typeface="Cambria"/>
                <a:cs typeface="Cambria"/>
              </a:rPr>
              <a:t>FULL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50">
                <a:solidFill>
                  <a:srgbClr val="D6E5EF"/>
                </a:solidFill>
                <a:latin typeface="Cambria"/>
                <a:cs typeface="Cambria"/>
              </a:rPr>
              <a:t>JOIN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Complete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from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both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26" name="object 26" descr="">
            <a:hlinkClick r:id="rId9"/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80244" y="88978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577975"/>
            <a:ext cx="825754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75"/>
              <a:t>Aggregate</a:t>
            </a:r>
            <a:r>
              <a:rPr dirty="0" spc="114"/>
              <a:t> </a:t>
            </a:r>
            <a:r>
              <a:rPr dirty="0" spc="200"/>
              <a:t>Functions</a:t>
            </a:r>
            <a:r>
              <a:rPr dirty="0" spc="114"/>
              <a:t> </a:t>
            </a:r>
            <a:r>
              <a:rPr dirty="0" spc="85"/>
              <a:t>for</a:t>
            </a:r>
            <a:r>
              <a:rPr dirty="0" spc="114"/>
              <a:t> </a:t>
            </a:r>
            <a:r>
              <a:rPr dirty="0" spc="229"/>
              <a:t>Naval</a:t>
            </a:r>
            <a:r>
              <a:rPr dirty="0" spc="120"/>
              <a:t> </a:t>
            </a:r>
            <a:r>
              <a:rPr dirty="0" spc="220"/>
              <a:t>Analytics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650" y="2457415"/>
            <a:ext cx="381474" cy="44774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30312" y="2563812"/>
            <a:ext cx="2503170" cy="8839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COUNT()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54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Total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mission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counts,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vessel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deployments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5490" y="2457482"/>
            <a:ext cx="410093" cy="44760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711700" y="2563812"/>
            <a:ext cx="2401570" cy="8839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-10">
                <a:solidFill>
                  <a:srgbClr val="D6E5EF"/>
                </a:solidFill>
                <a:latin typeface="Cambria"/>
                <a:cs typeface="Cambria"/>
              </a:rPr>
              <a:t>AVG()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54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Average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duration,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crew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performance</a:t>
            </a:r>
            <a:r>
              <a:rPr dirty="0" sz="1350" spc="-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metrics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553357" y="2481688"/>
            <a:ext cx="438150" cy="399415"/>
            <a:chOff x="7553357" y="2481688"/>
            <a:chExt cx="438150" cy="39941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3357" y="2481688"/>
              <a:ext cx="270749" cy="39920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5414" y="2619412"/>
              <a:ext cx="126060" cy="12594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8193087" y="2563812"/>
            <a:ext cx="2079625" cy="8839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SUM()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54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Total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costs,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accumulated</a:t>
            </a:r>
            <a:r>
              <a:rPr dirty="0" sz="1350" spc="-8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service</a:t>
            </a:r>
            <a:r>
              <a:rPr dirty="0" sz="1350" spc="-8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hours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0582" y="3823710"/>
            <a:ext cx="447609" cy="439303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230312" y="3925887"/>
            <a:ext cx="2392680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MAX()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Highest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ranking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officer,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longest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8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time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076543" y="3821971"/>
            <a:ext cx="448309" cy="443230"/>
            <a:chOff x="4076543" y="3821971"/>
            <a:chExt cx="448309" cy="443230"/>
          </a:xfrm>
        </p:grpSpPr>
        <p:sp>
          <p:nvSpPr>
            <p:cNvPr id="14" name="object 14" descr=""/>
            <p:cNvSpPr/>
            <p:nvPr/>
          </p:nvSpPr>
          <p:spPr>
            <a:xfrm>
              <a:off x="4086225" y="3831653"/>
              <a:ext cx="405765" cy="405765"/>
            </a:xfrm>
            <a:custGeom>
              <a:avLst/>
              <a:gdLst/>
              <a:ahLst/>
              <a:cxnLst/>
              <a:rect l="l" t="t" r="r" b="b"/>
              <a:pathLst>
                <a:path w="405764" h="405764">
                  <a:moveTo>
                    <a:pt x="0" y="0"/>
                  </a:moveTo>
                  <a:lnTo>
                    <a:pt x="622" y="647"/>
                  </a:lnTo>
                  <a:lnTo>
                    <a:pt x="1473" y="1511"/>
                  </a:lnTo>
                  <a:lnTo>
                    <a:pt x="2527" y="2578"/>
                  </a:lnTo>
                  <a:lnTo>
                    <a:pt x="3670" y="3746"/>
                  </a:lnTo>
                  <a:lnTo>
                    <a:pt x="4724" y="4813"/>
                  </a:lnTo>
                  <a:lnTo>
                    <a:pt x="5969" y="6045"/>
                  </a:lnTo>
                  <a:lnTo>
                    <a:pt x="7099" y="7175"/>
                  </a:lnTo>
                  <a:lnTo>
                    <a:pt x="8382" y="8458"/>
                  </a:lnTo>
                  <a:lnTo>
                    <a:pt x="9525" y="9601"/>
                  </a:lnTo>
                  <a:lnTo>
                    <a:pt x="10795" y="10883"/>
                  </a:lnTo>
                  <a:lnTo>
                    <a:pt x="11938" y="12014"/>
                  </a:lnTo>
                  <a:lnTo>
                    <a:pt x="13220" y="13296"/>
                  </a:lnTo>
                  <a:lnTo>
                    <a:pt x="14363" y="14439"/>
                  </a:lnTo>
                  <a:lnTo>
                    <a:pt x="15646" y="15722"/>
                  </a:lnTo>
                  <a:lnTo>
                    <a:pt x="16776" y="16852"/>
                  </a:lnTo>
                  <a:lnTo>
                    <a:pt x="18072" y="18135"/>
                  </a:lnTo>
                  <a:lnTo>
                    <a:pt x="19215" y="19278"/>
                  </a:lnTo>
                  <a:lnTo>
                    <a:pt x="20485" y="20561"/>
                  </a:lnTo>
                  <a:lnTo>
                    <a:pt x="21628" y="21691"/>
                  </a:lnTo>
                  <a:lnTo>
                    <a:pt x="22910" y="22974"/>
                  </a:lnTo>
                  <a:lnTo>
                    <a:pt x="24053" y="24117"/>
                  </a:lnTo>
                  <a:lnTo>
                    <a:pt x="25336" y="25400"/>
                  </a:lnTo>
                  <a:lnTo>
                    <a:pt x="26466" y="26530"/>
                  </a:lnTo>
                  <a:lnTo>
                    <a:pt x="27762" y="27813"/>
                  </a:lnTo>
                  <a:lnTo>
                    <a:pt x="28892" y="28956"/>
                  </a:lnTo>
                  <a:lnTo>
                    <a:pt x="30175" y="30238"/>
                  </a:lnTo>
                  <a:lnTo>
                    <a:pt x="31318" y="31369"/>
                  </a:lnTo>
                  <a:lnTo>
                    <a:pt x="32600" y="32651"/>
                  </a:lnTo>
                  <a:lnTo>
                    <a:pt x="33743" y="33794"/>
                  </a:lnTo>
                  <a:lnTo>
                    <a:pt x="35026" y="35064"/>
                  </a:lnTo>
                  <a:lnTo>
                    <a:pt x="36156" y="36207"/>
                  </a:lnTo>
                  <a:lnTo>
                    <a:pt x="37439" y="37490"/>
                  </a:lnTo>
                  <a:lnTo>
                    <a:pt x="38582" y="38633"/>
                  </a:lnTo>
                  <a:lnTo>
                    <a:pt x="39865" y="39903"/>
                  </a:lnTo>
                  <a:lnTo>
                    <a:pt x="41008" y="41046"/>
                  </a:lnTo>
                  <a:lnTo>
                    <a:pt x="42291" y="42329"/>
                  </a:lnTo>
                  <a:lnTo>
                    <a:pt x="43434" y="43459"/>
                  </a:lnTo>
                  <a:lnTo>
                    <a:pt x="44704" y="44754"/>
                  </a:lnTo>
                  <a:lnTo>
                    <a:pt x="45847" y="45885"/>
                  </a:lnTo>
                  <a:lnTo>
                    <a:pt x="47129" y="47167"/>
                  </a:lnTo>
                  <a:lnTo>
                    <a:pt x="48272" y="48310"/>
                  </a:lnTo>
                  <a:lnTo>
                    <a:pt x="49555" y="49580"/>
                  </a:lnTo>
                  <a:lnTo>
                    <a:pt x="50685" y="50723"/>
                  </a:lnTo>
                  <a:lnTo>
                    <a:pt x="51981" y="52006"/>
                  </a:lnTo>
                  <a:lnTo>
                    <a:pt x="53111" y="53149"/>
                  </a:lnTo>
                  <a:lnTo>
                    <a:pt x="54394" y="54419"/>
                  </a:lnTo>
                  <a:lnTo>
                    <a:pt x="55537" y="55562"/>
                  </a:lnTo>
                  <a:lnTo>
                    <a:pt x="56819" y="56845"/>
                  </a:lnTo>
                  <a:lnTo>
                    <a:pt x="57962" y="57975"/>
                  </a:lnTo>
                  <a:lnTo>
                    <a:pt x="59245" y="59258"/>
                  </a:lnTo>
                  <a:lnTo>
                    <a:pt x="60375" y="60401"/>
                  </a:lnTo>
                  <a:lnTo>
                    <a:pt x="61658" y="61683"/>
                  </a:lnTo>
                  <a:lnTo>
                    <a:pt x="62801" y="62814"/>
                  </a:lnTo>
                  <a:lnTo>
                    <a:pt x="64084" y="64096"/>
                  </a:lnTo>
                  <a:lnTo>
                    <a:pt x="65227" y="65239"/>
                  </a:lnTo>
                  <a:lnTo>
                    <a:pt x="66509" y="66522"/>
                  </a:lnTo>
                  <a:lnTo>
                    <a:pt x="67652" y="67652"/>
                  </a:lnTo>
                  <a:lnTo>
                    <a:pt x="68922" y="68935"/>
                  </a:lnTo>
                  <a:lnTo>
                    <a:pt x="70065" y="70078"/>
                  </a:lnTo>
                  <a:lnTo>
                    <a:pt x="71348" y="71361"/>
                  </a:lnTo>
                  <a:lnTo>
                    <a:pt x="72491" y="72491"/>
                  </a:lnTo>
                  <a:lnTo>
                    <a:pt x="73774" y="73774"/>
                  </a:lnTo>
                  <a:lnTo>
                    <a:pt x="74917" y="74917"/>
                  </a:lnTo>
                  <a:lnTo>
                    <a:pt x="76200" y="76200"/>
                  </a:lnTo>
                  <a:lnTo>
                    <a:pt x="77330" y="77330"/>
                  </a:lnTo>
                  <a:lnTo>
                    <a:pt x="78613" y="78613"/>
                  </a:lnTo>
                  <a:lnTo>
                    <a:pt x="79756" y="79756"/>
                  </a:lnTo>
                  <a:lnTo>
                    <a:pt x="81038" y="81038"/>
                  </a:lnTo>
                  <a:lnTo>
                    <a:pt x="82181" y="82169"/>
                  </a:lnTo>
                  <a:lnTo>
                    <a:pt x="83464" y="83451"/>
                  </a:lnTo>
                  <a:lnTo>
                    <a:pt x="84594" y="84594"/>
                  </a:lnTo>
                  <a:lnTo>
                    <a:pt x="85890" y="85864"/>
                  </a:lnTo>
                  <a:lnTo>
                    <a:pt x="87020" y="87007"/>
                  </a:lnTo>
                  <a:lnTo>
                    <a:pt x="88303" y="88290"/>
                  </a:lnTo>
                  <a:lnTo>
                    <a:pt x="89446" y="89433"/>
                  </a:lnTo>
                  <a:lnTo>
                    <a:pt x="90728" y="90716"/>
                  </a:lnTo>
                  <a:lnTo>
                    <a:pt x="91871" y="91846"/>
                  </a:lnTo>
                  <a:lnTo>
                    <a:pt x="93154" y="93129"/>
                  </a:lnTo>
                  <a:lnTo>
                    <a:pt x="94284" y="94272"/>
                  </a:lnTo>
                  <a:lnTo>
                    <a:pt x="95567" y="95554"/>
                  </a:lnTo>
                  <a:lnTo>
                    <a:pt x="96710" y="96685"/>
                  </a:lnTo>
                  <a:lnTo>
                    <a:pt x="97993" y="97967"/>
                  </a:lnTo>
                  <a:lnTo>
                    <a:pt x="99136" y="99110"/>
                  </a:lnTo>
                  <a:lnTo>
                    <a:pt x="100418" y="100380"/>
                  </a:lnTo>
                  <a:lnTo>
                    <a:pt x="101549" y="101523"/>
                  </a:lnTo>
                  <a:lnTo>
                    <a:pt x="102831" y="102806"/>
                  </a:lnTo>
                  <a:lnTo>
                    <a:pt x="103974" y="103949"/>
                  </a:lnTo>
                  <a:lnTo>
                    <a:pt x="105257" y="105219"/>
                  </a:lnTo>
                  <a:lnTo>
                    <a:pt x="106400" y="106362"/>
                  </a:lnTo>
                  <a:lnTo>
                    <a:pt x="107683" y="107645"/>
                  </a:lnTo>
                  <a:lnTo>
                    <a:pt x="108826" y="108775"/>
                  </a:lnTo>
                  <a:lnTo>
                    <a:pt x="110109" y="110070"/>
                  </a:lnTo>
                  <a:lnTo>
                    <a:pt x="111239" y="111201"/>
                  </a:lnTo>
                  <a:lnTo>
                    <a:pt x="112522" y="112483"/>
                  </a:lnTo>
                  <a:lnTo>
                    <a:pt x="113665" y="113626"/>
                  </a:lnTo>
                  <a:lnTo>
                    <a:pt x="114947" y="114896"/>
                  </a:lnTo>
                  <a:lnTo>
                    <a:pt x="116090" y="116039"/>
                  </a:lnTo>
                  <a:lnTo>
                    <a:pt x="117373" y="117322"/>
                  </a:lnTo>
                  <a:lnTo>
                    <a:pt x="118503" y="118452"/>
                  </a:lnTo>
                  <a:lnTo>
                    <a:pt x="119786" y="119735"/>
                  </a:lnTo>
                  <a:lnTo>
                    <a:pt x="120929" y="120878"/>
                  </a:lnTo>
                  <a:lnTo>
                    <a:pt x="122212" y="122161"/>
                  </a:lnTo>
                  <a:lnTo>
                    <a:pt x="123355" y="123291"/>
                  </a:lnTo>
                  <a:lnTo>
                    <a:pt x="124637" y="124574"/>
                  </a:lnTo>
                  <a:lnTo>
                    <a:pt x="125780" y="125717"/>
                  </a:lnTo>
                  <a:lnTo>
                    <a:pt x="127063" y="127000"/>
                  </a:lnTo>
                  <a:lnTo>
                    <a:pt x="128193" y="128130"/>
                  </a:lnTo>
                  <a:lnTo>
                    <a:pt x="129476" y="129413"/>
                  </a:lnTo>
                  <a:lnTo>
                    <a:pt x="130619" y="130556"/>
                  </a:lnTo>
                  <a:lnTo>
                    <a:pt x="131902" y="131838"/>
                  </a:lnTo>
                  <a:lnTo>
                    <a:pt x="133045" y="132969"/>
                  </a:lnTo>
                  <a:lnTo>
                    <a:pt x="134327" y="134251"/>
                  </a:lnTo>
                  <a:lnTo>
                    <a:pt x="135458" y="135394"/>
                  </a:lnTo>
                  <a:lnTo>
                    <a:pt x="136740" y="136677"/>
                  </a:lnTo>
                  <a:lnTo>
                    <a:pt x="137883" y="137807"/>
                  </a:lnTo>
                  <a:lnTo>
                    <a:pt x="139166" y="139090"/>
                  </a:lnTo>
                  <a:lnTo>
                    <a:pt x="140309" y="140233"/>
                  </a:lnTo>
                  <a:lnTo>
                    <a:pt x="141592" y="141516"/>
                  </a:lnTo>
                  <a:lnTo>
                    <a:pt x="142722" y="142646"/>
                  </a:lnTo>
                  <a:lnTo>
                    <a:pt x="144005" y="143929"/>
                  </a:lnTo>
                  <a:lnTo>
                    <a:pt x="145148" y="145072"/>
                  </a:lnTo>
                  <a:lnTo>
                    <a:pt x="146431" y="146354"/>
                  </a:lnTo>
                  <a:lnTo>
                    <a:pt x="147574" y="147485"/>
                  </a:lnTo>
                  <a:lnTo>
                    <a:pt x="148856" y="148767"/>
                  </a:lnTo>
                  <a:lnTo>
                    <a:pt x="149999" y="149910"/>
                  </a:lnTo>
                  <a:lnTo>
                    <a:pt x="151282" y="151180"/>
                  </a:lnTo>
                  <a:lnTo>
                    <a:pt x="152412" y="152323"/>
                  </a:lnTo>
                  <a:lnTo>
                    <a:pt x="153695" y="153606"/>
                  </a:lnTo>
                  <a:lnTo>
                    <a:pt x="154838" y="154749"/>
                  </a:lnTo>
                  <a:lnTo>
                    <a:pt x="156121" y="156032"/>
                  </a:lnTo>
                  <a:lnTo>
                    <a:pt x="157251" y="157175"/>
                  </a:lnTo>
                  <a:lnTo>
                    <a:pt x="158546" y="158445"/>
                  </a:lnTo>
                  <a:lnTo>
                    <a:pt x="159677" y="159588"/>
                  </a:lnTo>
                  <a:lnTo>
                    <a:pt x="160959" y="160870"/>
                  </a:lnTo>
                  <a:lnTo>
                    <a:pt x="162102" y="162001"/>
                  </a:lnTo>
                  <a:lnTo>
                    <a:pt x="163372" y="163296"/>
                  </a:lnTo>
                  <a:lnTo>
                    <a:pt x="164515" y="164426"/>
                  </a:lnTo>
                  <a:lnTo>
                    <a:pt x="165798" y="165709"/>
                  </a:lnTo>
                  <a:lnTo>
                    <a:pt x="166941" y="166852"/>
                  </a:lnTo>
                  <a:lnTo>
                    <a:pt x="168224" y="168135"/>
                  </a:lnTo>
                  <a:lnTo>
                    <a:pt x="169367" y="169265"/>
                  </a:lnTo>
                  <a:lnTo>
                    <a:pt x="170637" y="170548"/>
                  </a:lnTo>
                  <a:lnTo>
                    <a:pt x="171780" y="171691"/>
                  </a:lnTo>
                  <a:lnTo>
                    <a:pt x="173062" y="172974"/>
                  </a:lnTo>
                  <a:lnTo>
                    <a:pt x="174205" y="174117"/>
                  </a:lnTo>
                  <a:lnTo>
                    <a:pt x="175488" y="175387"/>
                  </a:lnTo>
                  <a:lnTo>
                    <a:pt x="176618" y="176530"/>
                  </a:lnTo>
                  <a:lnTo>
                    <a:pt x="177901" y="177812"/>
                  </a:lnTo>
                  <a:lnTo>
                    <a:pt x="179044" y="178955"/>
                  </a:lnTo>
                  <a:lnTo>
                    <a:pt x="180327" y="180238"/>
                  </a:lnTo>
                  <a:lnTo>
                    <a:pt x="181470" y="181368"/>
                  </a:lnTo>
                  <a:lnTo>
                    <a:pt x="182740" y="182651"/>
                  </a:lnTo>
                  <a:lnTo>
                    <a:pt x="183883" y="183794"/>
                  </a:lnTo>
                  <a:lnTo>
                    <a:pt x="185166" y="185077"/>
                  </a:lnTo>
                  <a:lnTo>
                    <a:pt x="186309" y="186207"/>
                  </a:lnTo>
                  <a:lnTo>
                    <a:pt x="187591" y="187490"/>
                  </a:lnTo>
                  <a:lnTo>
                    <a:pt x="188734" y="188633"/>
                  </a:lnTo>
                  <a:lnTo>
                    <a:pt x="190004" y="189915"/>
                  </a:lnTo>
                  <a:lnTo>
                    <a:pt x="191147" y="191058"/>
                  </a:lnTo>
                  <a:lnTo>
                    <a:pt x="192430" y="192328"/>
                  </a:lnTo>
                  <a:lnTo>
                    <a:pt x="193560" y="193471"/>
                  </a:lnTo>
                  <a:lnTo>
                    <a:pt x="194856" y="194754"/>
                  </a:lnTo>
                  <a:lnTo>
                    <a:pt x="195986" y="195897"/>
                  </a:lnTo>
                  <a:lnTo>
                    <a:pt x="197269" y="197180"/>
                  </a:lnTo>
                  <a:lnTo>
                    <a:pt x="198412" y="198310"/>
                  </a:lnTo>
                  <a:lnTo>
                    <a:pt x="199694" y="199593"/>
                  </a:lnTo>
                  <a:lnTo>
                    <a:pt x="200825" y="200736"/>
                  </a:lnTo>
                  <a:lnTo>
                    <a:pt x="202107" y="202018"/>
                  </a:lnTo>
                  <a:lnTo>
                    <a:pt x="203250" y="203161"/>
                  </a:lnTo>
                  <a:lnTo>
                    <a:pt x="204533" y="204431"/>
                  </a:lnTo>
                  <a:lnTo>
                    <a:pt x="205676" y="205574"/>
                  </a:lnTo>
                  <a:lnTo>
                    <a:pt x="206959" y="206857"/>
                  </a:lnTo>
                  <a:lnTo>
                    <a:pt x="208089" y="207987"/>
                  </a:lnTo>
                  <a:lnTo>
                    <a:pt x="209372" y="209283"/>
                  </a:lnTo>
                  <a:lnTo>
                    <a:pt x="210515" y="210413"/>
                  </a:lnTo>
                  <a:lnTo>
                    <a:pt x="211797" y="211696"/>
                  </a:lnTo>
                  <a:lnTo>
                    <a:pt x="212928" y="212839"/>
                  </a:lnTo>
                  <a:lnTo>
                    <a:pt x="214210" y="214122"/>
                  </a:lnTo>
                  <a:lnTo>
                    <a:pt x="215353" y="215252"/>
                  </a:lnTo>
                  <a:lnTo>
                    <a:pt x="216636" y="216535"/>
                  </a:lnTo>
                  <a:lnTo>
                    <a:pt x="217779" y="217678"/>
                  </a:lnTo>
                  <a:lnTo>
                    <a:pt x="219049" y="218960"/>
                  </a:lnTo>
                  <a:lnTo>
                    <a:pt x="220192" y="220103"/>
                  </a:lnTo>
                  <a:lnTo>
                    <a:pt x="221475" y="221373"/>
                  </a:lnTo>
                  <a:lnTo>
                    <a:pt x="222618" y="222516"/>
                  </a:lnTo>
                  <a:lnTo>
                    <a:pt x="223901" y="223799"/>
                  </a:lnTo>
                  <a:lnTo>
                    <a:pt x="225044" y="224942"/>
                  </a:lnTo>
                  <a:lnTo>
                    <a:pt x="226314" y="226225"/>
                  </a:lnTo>
                  <a:lnTo>
                    <a:pt x="227457" y="227355"/>
                  </a:lnTo>
                  <a:lnTo>
                    <a:pt x="228739" y="228638"/>
                  </a:lnTo>
                  <a:lnTo>
                    <a:pt x="229882" y="229781"/>
                  </a:lnTo>
                  <a:lnTo>
                    <a:pt x="231165" y="231063"/>
                  </a:lnTo>
                  <a:lnTo>
                    <a:pt x="232295" y="232194"/>
                  </a:lnTo>
                  <a:lnTo>
                    <a:pt x="233578" y="233489"/>
                  </a:lnTo>
                  <a:lnTo>
                    <a:pt x="234721" y="234619"/>
                  </a:lnTo>
                  <a:lnTo>
                    <a:pt x="236004" y="235902"/>
                  </a:lnTo>
                  <a:lnTo>
                    <a:pt x="237147" y="237045"/>
                  </a:lnTo>
                  <a:lnTo>
                    <a:pt x="238417" y="238315"/>
                  </a:lnTo>
                  <a:lnTo>
                    <a:pt x="239560" y="239458"/>
                  </a:lnTo>
                  <a:lnTo>
                    <a:pt x="240842" y="240741"/>
                  </a:lnTo>
                  <a:lnTo>
                    <a:pt x="241985" y="241884"/>
                  </a:lnTo>
                  <a:lnTo>
                    <a:pt x="243268" y="243166"/>
                  </a:lnTo>
                  <a:lnTo>
                    <a:pt x="244398" y="244297"/>
                  </a:lnTo>
                  <a:lnTo>
                    <a:pt x="245681" y="245579"/>
                  </a:lnTo>
                  <a:lnTo>
                    <a:pt x="246824" y="246722"/>
                  </a:lnTo>
                  <a:lnTo>
                    <a:pt x="248107" y="248005"/>
                  </a:lnTo>
                  <a:lnTo>
                    <a:pt x="249237" y="249135"/>
                  </a:lnTo>
                  <a:lnTo>
                    <a:pt x="250532" y="250431"/>
                  </a:lnTo>
                  <a:lnTo>
                    <a:pt x="251663" y="251561"/>
                  </a:lnTo>
                  <a:lnTo>
                    <a:pt x="252945" y="252844"/>
                  </a:lnTo>
                  <a:lnTo>
                    <a:pt x="254088" y="253987"/>
                  </a:lnTo>
                  <a:lnTo>
                    <a:pt x="255371" y="255270"/>
                  </a:lnTo>
                  <a:lnTo>
                    <a:pt x="256501" y="256400"/>
                  </a:lnTo>
                  <a:lnTo>
                    <a:pt x="257784" y="257683"/>
                  </a:lnTo>
                  <a:lnTo>
                    <a:pt x="258927" y="258826"/>
                  </a:lnTo>
                  <a:lnTo>
                    <a:pt x="260210" y="260108"/>
                  </a:lnTo>
                  <a:lnTo>
                    <a:pt x="261353" y="261239"/>
                  </a:lnTo>
                  <a:lnTo>
                    <a:pt x="262636" y="262521"/>
                  </a:lnTo>
                  <a:lnTo>
                    <a:pt x="263766" y="263664"/>
                  </a:lnTo>
                  <a:lnTo>
                    <a:pt x="265049" y="264947"/>
                  </a:lnTo>
                  <a:lnTo>
                    <a:pt x="266192" y="266090"/>
                  </a:lnTo>
                  <a:lnTo>
                    <a:pt x="267474" y="267360"/>
                  </a:lnTo>
                  <a:lnTo>
                    <a:pt x="268605" y="268503"/>
                  </a:lnTo>
                  <a:lnTo>
                    <a:pt x="269887" y="269786"/>
                  </a:lnTo>
                  <a:lnTo>
                    <a:pt x="271030" y="270929"/>
                  </a:lnTo>
                  <a:lnTo>
                    <a:pt x="272313" y="272211"/>
                  </a:lnTo>
                  <a:lnTo>
                    <a:pt x="273456" y="273342"/>
                  </a:lnTo>
                  <a:lnTo>
                    <a:pt x="274726" y="274624"/>
                  </a:lnTo>
                  <a:lnTo>
                    <a:pt x="275869" y="275767"/>
                  </a:lnTo>
                  <a:lnTo>
                    <a:pt x="277152" y="277050"/>
                  </a:lnTo>
                  <a:lnTo>
                    <a:pt x="278295" y="278180"/>
                  </a:lnTo>
                  <a:lnTo>
                    <a:pt x="279577" y="279463"/>
                  </a:lnTo>
                  <a:lnTo>
                    <a:pt x="280720" y="280606"/>
                  </a:lnTo>
                  <a:lnTo>
                    <a:pt x="282028" y="281927"/>
                  </a:lnTo>
                  <a:lnTo>
                    <a:pt x="283337" y="283235"/>
                  </a:lnTo>
                  <a:lnTo>
                    <a:pt x="284810" y="284695"/>
                  </a:lnTo>
                  <a:lnTo>
                    <a:pt x="286258" y="286156"/>
                  </a:lnTo>
                  <a:lnTo>
                    <a:pt x="287553" y="287451"/>
                  </a:lnTo>
                  <a:lnTo>
                    <a:pt x="288861" y="288747"/>
                  </a:lnTo>
                  <a:lnTo>
                    <a:pt x="289991" y="289890"/>
                  </a:lnTo>
                  <a:lnTo>
                    <a:pt x="291274" y="291172"/>
                  </a:lnTo>
                  <a:lnTo>
                    <a:pt x="292417" y="292303"/>
                  </a:lnTo>
                  <a:lnTo>
                    <a:pt x="293700" y="293585"/>
                  </a:lnTo>
                  <a:lnTo>
                    <a:pt x="294830" y="294728"/>
                  </a:lnTo>
                  <a:lnTo>
                    <a:pt x="296113" y="296011"/>
                  </a:lnTo>
                  <a:lnTo>
                    <a:pt x="297256" y="297141"/>
                  </a:lnTo>
                  <a:lnTo>
                    <a:pt x="298538" y="298424"/>
                  </a:lnTo>
                  <a:lnTo>
                    <a:pt x="299669" y="299567"/>
                  </a:lnTo>
                  <a:lnTo>
                    <a:pt x="300964" y="300850"/>
                  </a:lnTo>
                  <a:lnTo>
                    <a:pt x="302094" y="301993"/>
                  </a:lnTo>
                  <a:lnTo>
                    <a:pt x="303377" y="303263"/>
                  </a:lnTo>
                  <a:lnTo>
                    <a:pt x="304520" y="304406"/>
                  </a:lnTo>
                  <a:lnTo>
                    <a:pt x="305803" y="305689"/>
                  </a:lnTo>
                  <a:lnTo>
                    <a:pt x="306933" y="306832"/>
                  </a:lnTo>
                  <a:lnTo>
                    <a:pt x="308216" y="308114"/>
                  </a:lnTo>
                  <a:lnTo>
                    <a:pt x="309359" y="309245"/>
                  </a:lnTo>
                  <a:lnTo>
                    <a:pt x="310642" y="310527"/>
                  </a:lnTo>
                  <a:lnTo>
                    <a:pt x="311785" y="311670"/>
                  </a:lnTo>
                  <a:lnTo>
                    <a:pt x="313055" y="312953"/>
                  </a:lnTo>
                  <a:lnTo>
                    <a:pt x="314198" y="314083"/>
                  </a:lnTo>
                  <a:lnTo>
                    <a:pt x="315480" y="315366"/>
                  </a:lnTo>
                  <a:lnTo>
                    <a:pt x="316623" y="316509"/>
                  </a:lnTo>
                  <a:lnTo>
                    <a:pt x="317906" y="317792"/>
                  </a:lnTo>
                  <a:lnTo>
                    <a:pt x="319036" y="318935"/>
                  </a:lnTo>
                  <a:lnTo>
                    <a:pt x="320319" y="320205"/>
                  </a:lnTo>
                  <a:lnTo>
                    <a:pt x="321462" y="321348"/>
                  </a:lnTo>
                  <a:lnTo>
                    <a:pt x="322745" y="322630"/>
                  </a:lnTo>
                  <a:lnTo>
                    <a:pt x="323888" y="323773"/>
                  </a:lnTo>
                  <a:lnTo>
                    <a:pt x="325170" y="325056"/>
                  </a:lnTo>
                  <a:lnTo>
                    <a:pt x="326301" y="326199"/>
                  </a:lnTo>
                  <a:lnTo>
                    <a:pt x="327583" y="327469"/>
                  </a:lnTo>
                  <a:lnTo>
                    <a:pt x="328726" y="328612"/>
                  </a:lnTo>
                  <a:lnTo>
                    <a:pt x="330009" y="329895"/>
                  </a:lnTo>
                  <a:lnTo>
                    <a:pt x="331152" y="331025"/>
                  </a:lnTo>
                  <a:lnTo>
                    <a:pt x="332422" y="332320"/>
                  </a:lnTo>
                  <a:lnTo>
                    <a:pt x="333565" y="333451"/>
                  </a:lnTo>
                  <a:lnTo>
                    <a:pt x="334848" y="334733"/>
                  </a:lnTo>
                  <a:lnTo>
                    <a:pt x="335978" y="335876"/>
                  </a:lnTo>
                  <a:lnTo>
                    <a:pt x="337273" y="337146"/>
                  </a:lnTo>
                  <a:lnTo>
                    <a:pt x="338404" y="338289"/>
                  </a:lnTo>
                  <a:lnTo>
                    <a:pt x="339686" y="339572"/>
                  </a:lnTo>
                  <a:lnTo>
                    <a:pt x="340829" y="340715"/>
                  </a:lnTo>
                  <a:lnTo>
                    <a:pt x="342112" y="341998"/>
                  </a:lnTo>
                  <a:lnTo>
                    <a:pt x="343242" y="343141"/>
                  </a:lnTo>
                  <a:lnTo>
                    <a:pt x="344538" y="344411"/>
                  </a:lnTo>
                  <a:lnTo>
                    <a:pt x="345668" y="345554"/>
                  </a:lnTo>
                  <a:lnTo>
                    <a:pt x="346951" y="346837"/>
                  </a:lnTo>
                  <a:lnTo>
                    <a:pt x="348094" y="347980"/>
                  </a:lnTo>
                  <a:lnTo>
                    <a:pt x="349377" y="349262"/>
                  </a:lnTo>
                  <a:lnTo>
                    <a:pt x="350507" y="350393"/>
                  </a:lnTo>
                  <a:lnTo>
                    <a:pt x="351790" y="351675"/>
                  </a:lnTo>
                  <a:lnTo>
                    <a:pt x="352933" y="352818"/>
                  </a:lnTo>
                  <a:lnTo>
                    <a:pt x="354215" y="354101"/>
                  </a:lnTo>
                  <a:lnTo>
                    <a:pt x="355346" y="355231"/>
                  </a:lnTo>
                  <a:lnTo>
                    <a:pt x="356628" y="356514"/>
                  </a:lnTo>
                  <a:lnTo>
                    <a:pt x="357771" y="357657"/>
                  </a:lnTo>
                  <a:lnTo>
                    <a:pt x="359054" y="358940"/>
                  </a:lnTo>
                  <a:lnTo>
                    <a:pt x="360197" y="360070"/>
                  </a:lnTo>
                  <a:lnTo>
                    <a:pt x="361480" y="361353"/>
                  </a:lnTo>
                  <a:lnTo>
                    <a:pt x="362610" y="362496"/>
                  </a:lnTo>
                  <a:lnTo>
                    <a:pt x="363893" y="363778"/>
                  </a:lnTo>
                  <a:lnTo>
                    <a:pt x="365036" y="364921"/>
                  </a:lnTo>
                  <a:lnTo>
                    <a:pt x="366318" y="366204"/>
                  </a:lnTo>
                  <a:lnTo>
                    <a:pt x="367461" y="367334"/>
                  </a:lnTo>
                  <a:lnTo>
                    <a:pt x="368731" y="368617"/>
                  </a:lnTo>
                  <a:lnTo>
                    <a:pt x="369874" y="369760"/>
                  </a:lnTo>
                  <a:lnTo>
                    <a:pt x="371157" y="371043"/>
                  </a:lnTo>
                  <a:lnTo>
                    <a:pt x="372300" y="372173"/>
                  </a:lnTo>
                  <a:lnTo>
                    <a:pt x="373583" y="373456"/>
                  </a:lnTo>
                  <a:lnTo>
                    <a:pt x="374713" y="374599"/>
                  </a:lnTo>
                  <a:lnTo>
                    <a:pt x="375996" y="375881"/>
                  </a:lnTo>
                  <a:lnTo>
                    <a:pt x="377139" y="377012"/>
                  </a:lnTo>
                  <a:lnTo>
                    <a:pt x="378421" y="378294"/>
                  </a:lnTo>
                  <a:lnTo>
                    <a:pt x="379564" y="379437"/>
                  </a:lnTo>
                  <a:lnTo>
                    <a:pt x="380847" y="380720"/>
                  </a:lnTo>
                  <a:lnTo>
                    <a:pt x="381977" y="381863"/>
                  </a:lnTo>
                  <a:lnTo>
                    <a:pt x="383260" y="383146"/>
                  </a:lnTo>
                  <a:lnTo>
                    <a:pt x="384403" y="384276"/>
                  </a:lnTo>
                  <a:lnTo>
                    <a:pt x="385686" y="385559"/>
                  </a:lnTo>
                  <a:lnTo>
                    <a:pt x="386816" y="386702"/>
                  </a:lnTo>
                  <a:lnTo>
                    <a:pt x="388099" y="387985"/>
                  </a:lnTo>
                  <a:lnTo>
                    <a:pt x="389242" y="389128"/>
                  </a:lnTo>
                  <a:lnTo>
                    <a:pt x="390525" y="390398"/>
                  </a:lnTo>
                  <a:lnTo>
                    <a:pt x="391655" y="391541"/>
                  </a:lnTo>
                  <a:lnTo>
                    <a:pt x="392950" y="392823"/>
                  </a:lnTo>
                  <a:lnTo>
                    <a:pt x="394081" y="393954"/>
                  </a:lnTo>
                  <a:lnTo>
                    <a:pt x="395363" y="395249"/>
                  </a:lnTo>
                  <a:lnTo>
                    <a:pt x="396506" y="396379"/>
                  </a:lnTo>
                  <a:lnTo>
                    <a:pt x="397789" y="397662"/>
                  </a:lnTo>
                  <a:lnTo>
                    <a:pt x="398919" y="398805"/>
                  </a:lnTo>
                  <a:lnTo>
                    <a:pt x="400215" y="400075"/>
                  </a:lnTo>
                  <a:lnTo>
                    <a:pt x="401345" y="401218"/>
                  </a:lnTo>
                  <a:lnTo>
                    <a:pt x="402628" y="402501"/>
                  </a:lnTo>
                  <a:lnTo>
                    <a:pt x="403771" y="403644"/>
                  </a:lnTo>
                  <a:lnTo>
                    <a:pt x="404685" y="404545"/>
                  </a:lnTo>
                  <a:lnTo>
                    <a:pt x="405333" y="405180"/>
                  </a:lnTo>
                </a:path>
              </a:pathLst>
            </a:custGeom>
            <a:ln w="19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5645" y="4019181"/>
              <a:ext cx="248886" cy="245571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4711700" y="3925887"/>
            <a:ext cx="2243455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40">
                <a:solidFill>
                  <a:srgbClr val="D6E5EF"/>
                </a:solidFill>
                <a:latin typeface="Cambria"/>
                <a:cs typeface="Cambria"/>
              </a:rPr>
              <a:t>MIN()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Minimum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crew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requirements,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shortest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deployment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7" name="object 17" descr="">
            <a:hlinkClick r:id="rId8"/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7239000"/>
          </a:xfrm>
          <a:custGeom>
            <a:avLst/>
            <a:gdLst/>
            <a:ahLst/>
            <a:cxnLst/>
            <a:rect l="l" t="t" r="r" b="b"/>
            <a:pathLst>
              <a:path w="11430000" h="7239000">
                <a:moveTo>
                  <a:pt x="11430000" y="0"/>
                </a:moveTo>
                <a:lnTo>
                  <a:pt x="0" y="0"/>
                </a:lnTo>
                <a:lnTo>
                  <a:pt x="0" y="7239000"/>
                </a:lnTo>
                <a:lnTo>
                  <a:pt x="11430000" y="72390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75"/>
              <a:t>String</a:t>
            </a:r>
            <a:r>
              <a:rPr dirty="0" spc="125"/>
              <a:t> </a:t>
            </a:r>
            <a:r>
              <a:rPr dirty="0" spc="204"/>
              <a:t>Manipulation</a:t>
            </a:r>
            <a:r>
              <a:rPr dirty="0" spc="125"/>
              <a:t> </a:t>
            </a:r>
            <a:r>
              <a:rPr dirty="0" spc="190"/>
              <a:t>Functions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00074" y="1457325"/>
            <a:ext cx="4905375" cy="1590675"/>
            <a:chOff x="600074" y="1457325"/>
            <a:chExt cx="4905375" cy="1590675"/>
          </a:xfrm>
        </p:grpSpPr>
        <p:sp>
          <p:nvSpPr>
            <p:cNvPr id="5" name="object 5" descr=""/>
            <p:cNvSpPr/>
            <p:nvPr/>
          </p:nvSpPr>
          <p:spPr>
            <a:xfrm>
              <a:off x="609600" y="1714499"/>
              <a:ext cx="4886325" cy="1323975"/>
            </a:xfrm>
            <a:custGeom>
              <a:avLst/>
              <a:gdLst/>
              <a:ahLst/>
              <a:cxnLst/>
              <a:rect l="l" t="t" r="r" b="b"/>
              <a:pathLst>
                <a:path w="4886325" h="1323975">
                  <a:moveTo>
                    <a:pt x="4824031" y="0"/>
                  </a:moveTo>
                  <a:lnTo>
                    <a:pt x="62299" y="0"/>
                  </a:lnTo>
                  <a:lnTo>
                    <a:pt x="57964" y="482"/>
                  </a:lnTo>
                  <a:lnTo>
                    <a:pt x="22622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312062"/>
                  </a:lnTo>
                  <a:lnTo>
                    <a:pt x="0" y="1315351"/>
                  </a:lnTo>
                  <a:lnTo>
                    <a:pt x="1160" y="1318158"/>
                  </a:lnTo>
                  <a:lnTo>
                    <a:pt x="5814" y="1322819"/>
                  </a:lnTo>
                  <a:lnTo>
                    <a:pt x="8616" y="1323975"/>
                  </a:lnTo>
                  <a:lnTo>
                    <a:pt x="4877701" y="1323975"/>
                  </a:lnTo>
                  <a:lnTo>
                    <a:pt x="4880508" y="1322819"/>
                  </a:lnTo>
                  <a:lnTo>
                    <a:pt x="4885169" y="1318158"/>
                  </a:lnTo>
                  <a:lnTo>
                    <a:pt x="4886325" y="1315351"/>
                  </a:lnTo>
                  <a:lnTo>
                    <a:pt x="4886325" y="71196"/>
                  </a:lnTo>
                  <a:lnTo>
                    <a:pt x="4872659" y="29705"/>
                  </a:lnTo>
                  <a:lnTo>
                    <a:pt x="4841125" y="3886"/>
                  </a:lnTo>
                  <a:lnTo>
                    <a:pt x="4828362" y="482"/>
                  </a:lnTo>
                  <a:lnTo>
                    <a:pt x="4824031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00062" y="1715350"/>
              <a:ext cx="4905375" cy="1332865"/>
            </a:xfrm>
            <a:custGeom>
              <a:avLst/>
              <a:gdLst/>
              <a:ahLst/>
              <a:cxnLst/>
              <a:rect l="l" t="t" r="r" b="b"/>
              <a:pathLst>
                <a:path w="4905375" h="1332864">
                  <a:moveTo>
                    <a:pt x="4905375" y="75361"/>
                  </a:moveTo>
                  <a:lnTo>
                    <a:pt x="4892548" y="33020"/>
                  </a:lnTo>
                  <a:lnTo>
                    <a:pt x="4858334" y="4965"/>
                  </a:lnTo>
                  <a:lnTo>
                    <a:pt x="4839944" y="0"/>
                  </a:lnTo>
                  <a:lnTo>
                    <a:pt x="4844046" y="1092"/>
                  </a:lnTo>
                  <a:lnTo>
                    <a:pt x="4858042" y="8826"/>
                  </a:lnTo>
                  <a:lnTo>
                    <a:pt x="4881969" y="46202"/>
                  </a:lnTo>
                  <a:lnTo>
                    <a:pt x="4886325" y="75361"/>
                  </a:lnTo>
                  <a:lnTo>
                    <a:pt x="4886325" y="1312811"/>
                  </a:lnTo>
                  <a:lnTo>
                    <a:pt x="4885931" y="1313205"/>
                  </a:lnTo>
                  <a:lnTo>
                    <a:pt x="4885601" y="1313548"/>
                  </a:lnTo>
                  <a:lnTo>
                    <a:pt x="19850" y="1313611"/>
                  </a:lnTo>
                  <a:lnTo>
                    <a:pt x="19050" y="1312811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41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26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317155"/>
                  </a:lnTo>
                  <a:lnTo>
                    <a:pt x="2095" y="1322197"/>
                  </a:lnTo>
                  <a:lnTo>
                    <a:pt x="6756" y="1326857"/>
                  </a:lnTo>
                  <a:lnTo>
                    <a:pt x="10464" y="1330566"/>
                  </a:lnTo>
                  <a:lnTo>
                    <a:pt x="15519" y="1332661"/>
                  </a:lnTo>
                  <a:lnTo>
                    <a:pt x="4889868" y="1332661"/>
                  </a:lnTo>
                  <a:lnTo>
                    <a:pt x="4894910" y="1330566"/>
                  </a:lnTo>
                  <a:lnTo>
                    <a:pt x="4898618" y="1326857"/>
                  </a:lnTo>
                  <a:lnTo>
                    <a:pt x="4899101" y="1326375"/>
                  </a:lnTo>
                  <a:lnTo>
                    <a:pt x="4903279" y="1322197"/>
                  </a:lnTo>
                  <a:lnTo>
                    <a:pt x="4905375" y="1317155"/>
                  </a:lnTo>
                  <a:lnTo>
                    <a:pt x="4905375" y="75361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074" y="1457325"/>
              <a:ext cx="4905374" cy="5143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997796" y="1572260"/>
            <a:ext cx="110489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175">
                <a:latin typeface="Cambria"/>
                <a:cs typeface="Cambria"/>
              </a:rPr>
              <a:t>1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77875" y="2135187"/>
            <a:ext cx="3585210" cy="683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0">
                <a:solidFill>
                  <a:srgbClr val="D6E5EF"/>
                </a:solidFill>
                <a:latin typeface="Cambria"/>
                <a:cs typeface="Cambria"/>
              </a:rPr>
              <a:t>CONCAT()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Combine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officer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rank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full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name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reports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00074" y="3219450"/>
            <a:ext cx="4905375" cy="1590675"/>
            <a:chOff x="600074" y="3219450"/>
            <a:chExt cx="4905375" cy="1590675"/>
          </a:xfrm>
        </p:grpSpPr>
        <p:sp>
          <p:nvSpPr>
            <p:cNvPr id="11" name="object 11" descr=""/>
            <p:cNvSpPr/>
            <p:nvPr/>
          </p:nvSpPr>
          <p:spPr>
            <a:xfrm>
              <a:off x="609600" y="3476624"/>
              <a:ext cx="4886325" cy="1323975"/>
            </a:xfrm>
            <a:custGeom>
              <a:avLst/>
              <a:gdLst/>
              <a:ahLst/>
              <a:cxnLst/>
              <a:rect l="l" t="t" r="r" b="b"/>
              <a:pathLst>
                <a:path w="4886325" h="1323975">
                  <a:moveTo>
                    <a:pt x="4824031" y="0"/>
                  </a:moveTo>
                  <a:lnTo>
                    <a:pt x="62299" y="0"/>
                  </a:lnTo>
                  <a:lnTo>
                    <a:pt x="57964" y="482"/>
                  </a:lnTo>
                  <a:lnTo>
                    <a:pt x="22622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312062"/>
                  </a:lnTo>
                  <a:lnTo>
                    <a:pt x="0" y="1315351"/>
                  </a:lnTo>
                  <a:lnTo>
                    <a:pt x="1160" y="1318158"/>
                  </a:lnTo>
                  <a:lnTo>
                    <a:pt x="5814" y="1322819"/>
                  </a:lnTo>
                  <a:lnTo>
                    <a:pt x="8616" y="1323975"/>
                  </a:lnTo>
                  <a:lnTo>
                    <a:pt x="4877701" y="1323975"/>
                  </a:lnTo>
                  <a:lnTo>
                    <a:pt x="4880508" y="1322819"/>
                  </a:lnTo>
                  <a:lnTo>
                    <a:pt x="4885169" y="1318158"/>
                  </a:lnTo>
                  <a:lnTo>
                    <a:pt x="4886325" y="1315351"/>
                  </a:lnTo>
                  <a:lnTo>
                    <a:pt x="4886325" y="71196"/>
                  </a:lnTo>
                  <a:lnTo>
                    <a:pt x="4872659" y="29705"/>
                  </a:lnTo>
                  <a:lnTo>
                    <a:pt x="4841125" y="3886"/>
                  </a:lnTo>
                  <a:lnTo>
                    <a:pt x="4828362" y="482"/>
                  </a:lnTo>
                  <a:lnTo>
                    <a:pt x="4824031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00062" y="3477475"/>
              <a:ext cx="4905375" cy="1332865"/>
            </a:xfrm>
            <a:custGeom>
              <a:avLst/>
              <a:gdLst/>
              <a:ahLst/>
              <a:cxnLst/>
              <a:rect l="l" t="t" r="r" b="b"/>
              <a:pathLst>
                <a:path w="4905375" h="1332864">
                  <a:moveTo>
                    <a:pt x="4905375" y="75361"/>
                  </a:moveTo>
                  <a:lnTo>
                    <a:pt x="4892548" y="33020"/>
                  </a:lnTo>
                  <a:lnTo>
                    <a:pt x="4858334" y="4965"/>
                  </a:lnTo>
                  <a:lnTo>
                    <a:pt x="4839944" y="0"/>
                  </a:lnTo>
                  <a:lnTo>
                    <a:pt x="4844046" y="1092"/>
                  </a:lnTo>
                  <a:lnTo>
                    <a:pt x="4858042" y="8826"/>
                  </a:lnTo>
                  <a:lnTo>
                    <a:pt x="4881969" y="46202"/>
                  </a:lnTo>
                  <a:lnTo>
                    <a:pt x="4886325" y="75361"/>
                  </a:lnTo>
                  <a:lnTo>
                    <a:pt x="4886325" y="1312811"/>
                  </a:lnTo>
                  <a:lnTo>
                    <a:pt x="4885931" y="1313205"/>
                  </a:lnTo>
                  <a:lnTo>
                    <a:pt x="4885601" y="1313548"/>
                  </a:lnTo>
                  <a:lnTo>
                    <a:pt x="19850" y="1313611"/>
                  </a:lnTo>
                  <a:lnTo>
                    <a:pt x="19050" y="1312811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41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26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317155"/>
                  </a:lnTo>
                  <a:lnTo>
                    <a:pt x="2095" y="1322197"/>
                  </a:lnTo>
                  <a:lnTo>
                    <a:pt x="6756" y="1326857"/>
                  </a:lnTo>
                  <a:lnTo>
                    <a:pt x="10464" y="1330566"/>
                  </a:lnTo>
                  <a:lnTo>
                    <a:pt x="15519" y="1332661"/>
                  </a:lnTo>
                  <a:lnTo>
                    <a:pt x="4889868" y="1332661"/>
                  </a:lnTo>
                  <a:lnTo>
                    <a:pt x="4894910" y="1330566"/>
                  </a:lnTo>
                  <a:lnTo>
                    <a:pt x="4898618" y="1326857"/>
                  </a:lnTo>
                  <a:lnTo>
                    <a:pt x="4899101" y="1326375"/>
                  </a:lnTo>
                  <a:lnTo>
                    <a:pt x="4903279" y="1322197"/>
                  </a:lnTo>
                  <a:lnTo>
                    <a:pt x="4905375" y="1317155"/>
                  </a:lnTo>
                  <a:lnTo>
                    <a:pt x="4905375" y="75361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4" y="3219450"/>
              <a:ext cx="4905374" cy="51434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2983357" y="3334384"/>
            <a:ext cx="13906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50">
                <a:latin typeface="Cambria"/>
                <a:cs typeface="Cambria"/>
              </a:rPr>
              <a:t>2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77875" y="3897312"/>
            <a:ext cx="2901315" cy="683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UPPER()</a:t>
            </a:r>
            <a:r>
              <a:rPr dirty="0" sz="1650" spc="-1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D6E5EF"/>
                </a:solidFill>
                <a:latin typeface="Cambria"/>
                <a:cs typeface="Cambria"/>
              </a:rPr>
              <a:t>/</a:t>
            </a:r>
            <a:r>
              <a:rPr dirty="0" sz="1650" spc="-10">
                <a:solidFill>
                  <a:srgbClr val="D6E5EF"/>
                </a:solidFill>
                <a:latin typeface="Cambria"/>
                <a:cs typeface="Cambria"/>
              </a:rPr>
              <a:t> LOWER()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Standardise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vessel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designation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codes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00074" y="4981575"/>
            <a:ext cx="4905375" cy="1590675"/>
            <a:chOff x="600074" y="4981575"/>
            <a:chExt cx="4905375" cy="1590675"/>
          </a:xfrm>
        </p:grpSpPr>
        <p:sp>
          <p:nvSpPr>
            <p:cNvPr id="17" name="object 17" descr=""/>
            <p:cNvSpPr/>
            <p:nvPr/>
          </p:nvSpPr>
          <p:spPr>
            <a:xfrm>
              <a:off x="609600" y="5238749"/>
              <a:ext cx="4886325" cy="1323975"/>
            </a:xfrm>
            <a:custGeom>
              <a:avLst/>
              <a:gdLst/>
              <a:ahLst/>
              <a:cxnLst/>
              <a:rect l="l" t="t" r="r" b="b"/>
              <a:pathLst>
                <a:path w="4886325" h="1323975">
                  <a:moveTo>
                    <a:pt x="4824031" y="0"/>
                  </a:moveTo>
                  <a:lnTo>
                    <a:pt x="62299" y="0"/>
                  </a:lnTo>
                  <a:lnTo>
                    <a:pt x="57964" y="482"/>
                  </a:lnTo>
                  <a:lnTo>
                    <a:pt x="22622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312068"/>
                  </a:lnTo>
                  <a:lnTo>
                    <a:pt x="0" y="1315358"/>
                  </a:lnTo>
                  <a:lnTo>
                    <a:pt x="1160" y="1318160"/>
                  </a:lnTo>
                  <a:lnTo>
                    <a:pt x="5814" y="1322809"/>
                  </a:lnTo>
                  <a:lnTo>
                    <a:pt x="8616" y="1323975"/>
                  </a:lnTo>
                  <a:lnTo>
                    <a:pt x="4877701" y="1323975"/>
                  </a:lnTo>
                  <a:lnTo>
                    <a:pt x="4880508" y="1322809"/>
                  </a:lnTo>
                  <a:lnTo>
                    <a:pt x="4885169" y="1318160"/>
                  </a:lnTo>
                  <a:lnTo>
                    <a:pt x="4886325" y="1315358"/>
                  </a:lnTo>
                  <a:lnTo>
                    <a:pt x="4886325" y="71196"/>
                  </a:lnTo>
                  <a:lnTo>
                    <a:pt x="4872659" y="29705"/>
                  </a:lnTo>
                  <a:lnTo>
                    <a:pt x="4841125" y="3886"/>
                  </a:lnTo>
                  <a:lnTo>
                    <a:pt x="4828362" y="482"/>
                  </a:lnTo>
                  <a:lnTo>
                    <a:pt x="4824031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00062" y="5239600"/>
              <a:ext cx="4905375" cy="1332865"/>
            </a:xfrm>
            <a:custGeom>
              <a:avLst/>
              <a:gdLst/>
              <a:ahLst/>
              <a:cxnLst/>
              <a:rect l="l" t="t" r="r" b="b"/>
              <a:pathLst>
                <a:path w="4905375" h="1332865">
                  <a:moveTo>
                    <a:pt x="4905375" y="75361"/>
                  </a:moveTo>
                  <a:lnTo>
                    <a:pt x="4892548" y="33020"/>
                  </a:lnTo>
                  <a:lnTo>
                    <a:pt x="4858334" y="4965"/>
                  </a:lnTo>
                  <a:lnTo>
                    <a:pt x="4839944" y="0"/>
                  </a:lnTo>
                  <a:lnTo>
                    <a:pt x="4844046" y="1092"/>
                  </a:lnTo>
                  <a:lnTo>
                    <a:pt x="4858042" y="8826"/>
                  </a:lnTo>
                  <a:lnTo>
                    <a:pt x="4881969" y="46202"/>
                  </a:lnTo>
                  <a:lnTo>
                    <a:pt x="4886325" y="75361"/>
                  </a:lnTo>
                  <a:lnTo>
                    <a:pt x="4886325" y="1312811"/>
                  </a:lnTo>
                  <a:lnTo>
                    <a:pt x="4885931" y="1313205"/>
                  </a:lnTo>
                  <a:lnTo>
                    <a:pt x="4885601" y="1313548"/>
                  </a:lnTo>
                  <a:lnTo>
                    <a:pt x="19850" y="1313611"/>
                  </a:lnTo>
                  <a:lnTo>
                    <a:pt x="19050" y="1312811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41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26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317142"/>
                  </a:lnTo>
                  <a:lnTo>
                    <a:pt x="2095" y="1322197"/>
                  </a:lnTo>
                  <a:lnTo>
                    <a:pt x="6756" y="1326857"/>
                  </a:lnTo>
                  <a:lnTo>
                    <a:pt x="10464" y="1330566"/>
                  </a:lnTo>
                  <a:lnTo>
                    <a:pt x="15519" y="1332661"/>
                  </a:lnTo>
                  <a:lnTo>
                    <a:pt x="4889868" y="1332661"/>
                  </a:lnTo>
                  <a:lnTo>
                    <a:pt x="4894910" y="1330566"/>
                  </a:lnTo>
                  <a:lnTo>
                    <a:pt x="4898618" y="1326857"/>
                  </a:lnTo>
                  <a:lnTo>
                    <a:pt x="4899101" y="1326375"/>
                  </a:lnTo>
                  <a:lnTo>
                    <a:pt x="4903279" y="1322197"/>
                  </a:lnTo>
                  <a:lnTo>
                    <a:pt x="4905375" y="1317142"/>
                  </a:lnTo>
                  <a:lnTo>
                    <a:pt x="4905375" y="75361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074" y="4981575"/>
              <a:ext cx="4905374" cy="514349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2984550" y="5096509"/>
            <a:ext cx="13652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50">
                <a:latin typeface="Cambria"/>
                <a:cs typeface="Cambria"/>
              </a:rPr>
              <a:t>3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77875" y="5659437"/>
            <a:ext cx="3524250" cy="683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SUBSTRING()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Extract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specific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portions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identifiers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34075" y="1457325"/>
            <a:ext cx="4905374" cy="4905374"/>
          </a:xfrm>
          <a:prstGeom prst="rect">
            <a:avLst/>
          </a:prstGeom>
        </p:spPr>
      </p:pic>
      <p:pic>
        <p:nvPicPr>
          <p:cNvPr id="23" name="object 23" descr="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80244" y="67246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1092200"/>
            <a:ext cx="47498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85"/>
              <a:t>Date</a:t>
            </a:r>
            <a:r>
              <a:rPr dirty="0" spc="40"/>
              <a:t> </a:t>
            </a:r>
            <a:r>
              <a:rPr dirty="0"/>
              <a:t>&amp;</a:t>
            </a:r>
            <a:r>
              <a:rPr dirty="0" spc="45"/>
              <a:t> </a:t>
            </a:r>
            <a:r>
              <a:rPr dirty="0" spc="210"/>
              <a:t>Time</a:t>
            </a:r>
            <a:r>
              <a:rPr dirty="0" spc="45"/>
              <a:t> </a:t>
            </a:r>
            <a:r>
              <a:rPr dirty="0" spc="120"/>
              <a:t>Operations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4886325" y="1904999"/>
            <a:ext cx="685800" cy="1028700"/>
            <a:chOff x="4886325" y="1904999"/>
            <a:chExt cx="685800" cy="1028700"/>
          </a:xfrm>
        </p:grpSpPr>
        <p:sp>
          <p:nvSpPr>
            <p:cNvPr id="5" name="object 5" descr=""/>
            <p:cNvSpPr/>
            <p:nvPr/>
          </p:nvSpPr>
          <p:spPr>
            <a:xfrm>
              <a:off x="4886325" y="1904999"/>
              <a:ext cx="685800" cy="1028700"/>
            </a:xfrm>
            <a:custGeom>
              <a:avLst/>
              <a:gdLst/>
              <a:ahLst/>
              <a:cxnLst/>
              <a:rect l="l" t="t" r="r" b="b"/>
              <a:pathLst>
                <a:path w="685800" h="1028700">
                  <a:moveTo>
                    <a:pt x="342900" y="0"/>
                  </a:moveTo>
                  <a:lnTo>
                    <a:pt x="300922" y="2574"/>
                  </a:lnTo>
                  <a:lnTo>
                    <a:pt x="259581" y="10275"/>
                  </a:lnTo>
                  <a:lnTo>
                    <a:pt x="219493" y="22974"/>
                  </a:lnTo>
                  <a:lnTo>
                    <a:pt x="181254" y="40487"/>
                  </a:lnTo>
                  <a:lnTo>
                    <a:pt x="145453" y="62547"/>
                  </a:lnTo>
                  <a:lnTo>
                    <a:pt x="112620" y="88830"/>
                  </a:lnTo>
                  <a:lnTo>
                    <a:pt x="83258" y="118923"/>
                  </a:lnTo>
                  <a:lnTo>
                    <a:pt x="57785" y="152400"/>
                  </a:lnTo>
                  <a:lnTo>
                    <a:pt x="36610" y="188727"/>
                  </a:lnTo>
                  <a:lnTo>
                    <a:pt x="20043" y="227377"/>
                  </a:lnTo>
                  <a:lnTo>
                    <a:pt x="8331" y="267762"/>
                  </a:lnTo>
                  <a:lnTo>
                    <a:pt x="1651" y="309295"/>
                  </a:lnTo>
                  <a:lnTo>
                    <a:pt x="0" y="342900"/>
                  </a:lnTo>
                  <a:lnTo>
                    <a:pt x="0" y="685800"/>
                  </a:lnTo>
                  <a:lnTo>
                    <a:pt x="2580" y="727777"/>
                  </a:lnTo>
                  <a:lnTo>
                    <a:pt x="10275" y="769116"/>
                  </a:lnTo>
                  <a:lnTo>
                    <a:pt x="22974" y="809200"/>
                  </a:lnTo>
                  <a:lnTo>
                    <a:pt x="40487" y="847445"/>
                  </a:lnTo>
                  <a:lnTo>
                    <a:pt x="62547" y="883246"/>
                  </a:lnTo>
                  <a:lnTo>
                    <a:pt x="88830" y="916074"/>
                  </a:lnTo>
                  <a:lnTo>
                    <a:pt x="118923" y="945441"/>
                  </a:lnTo>
                  <a:lnTo>
                    <a:pt x="152400" y="970915"/>
                  </a:lnTo>
                  <a:lnTo>
                    <a:pt x="188727" y="992089"/>
                  </a:lnTo>
                  <a:lnTo>
                    <a:pt x="227377" y="1008656"/>
                  </a:lnTo>
                  <a:lnTo>
                    <a:pt x="267764" y="1020368"/>
                  </a:lnTo>
                  <a:lnTo>
                    <a:pt x="309295" y="1027049"/>
                  </a:lnTo>
                  <a:lnTo>
                    <a:pt x="342900" y="1028700"/>
                  </a:lnTo>
                  <a:lnTo>
                    <a:pt x="351315" y="1028597"/>
                  </a:lnTo>
                  <a:lnTo>
                    <a:pt x="393215" y="1024988"/>
                  </a:lnTo>
                  <a:lnTo>
                    <a:pt x="434353" y="1016277"/>
                  </a:lnTo>
                  <a:lnTo>
                    <a:pt x="474116" y="1002601"/>
                  </a:lnTo>
                  <a:lnTo>
                    <a:pt x="511915" y="984152"/>
                  </a:lnTo>
                  <a:lnTo>
                    <a:pt x="547166" y="961216"/>
                  </a:lnTo>
                  <a:lnTo>
                    <a:pt x="579338" y="934145"/>
                  </a:lnTo>
                  <a:lnTo>
                    <a:pt x="607961" y="903338"/>
                  </a:lnTo>
                  <a:lnTo>
                    <a:pt x="632603" y="869244"/>
                  </a:lnTo>
                  <a:lnTo>
                    <a:pt x="652878" y="832407"/>
                  </a:lnTo>
                  <a:lnTo>
                    <a:pt x="668491" y="793365"/>
                  </a:lnTo>
                  <a:lnTo>
                    <a:pt x="679208" y="752690"/>
                  </a:lnTo>
                  <a:lnTo>
                    <a:pt x="684873" y="711022"/>
                  </a:lnTo>
                  <a:lnTo>
                    <a:pt x="685800" y="685800"/>
                  </a:lnTo>
                  <a:lnTo>
                    <a:pt x="685800" y="342900"/>
                  </a:lnTo>
                  <a:lnTo>
                    <a:pt x="683219" y="300928"/>
                  </a:lnTo>
                  <a:lnTo>
                    <a:pt x="675525" y="259576"/>
                  </a:lnTo>
                  <a:lnTo>
                    <a:pt x="662823" y="219493"/>
                  </a:lnTo>
                  <a:lnTo>
                    <a:pt x="645312" y="181254"/>
                  </a:lnTo>
                  <a:lnTo>
                    <a:pt x="623252" y="145453"/>
                  </a:lnTo>
                  <a:lnTo>
                    <a:pt x="596969" y="112620"/>
                  </a:lnTo>
                  <a:lnTo>
                    <a:pt x="566875" y="83258"/>
                  </a:lnTo>
                  <a:lnTo>
                    <a:pt x="533400" y="57785"/>
                  </a:lnTo>
                  <a:lnTo>
                    <a:pt x="497071" y="36608"/>
                  </a:lnTo>
                  <a:lnTo>
                    <a:pt x="458422" y="20043"/>
                  </a:lnTo>
                  <a:lnTo>
                    <a:pt x="418035" y="8331"/>
                  </a:lnTo>
                  <a:lnTo>
                    <a:pt x="376504" y="1651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112219" y="2368460"/>
              <a:ext cx="243840" cy="175260"/>
            </a:xfrm>
            <a:custGeom>
              <a:avLst/>
              <a:gdLst/>
              <a:ahLst/>
              <a:cxnLst/>
              <a:rect l="l" t="t" r="r" b="b"/>
              <a:pathLst>
                <a:path w="243839" h="175260">
                  <a:moveTo>
                    <a:pt x="4978" y="0"/>
                  </a:moveTo>
                  <a:lnTo>
                    <a:pt x="70726" y="0"/>
                  </a:lnTo>
                  <a:lnTo>
                    <a:pt x="71335" y="12"/>
                  </a:lnTo>
                  <a:lnTo>
                    <a:pt x="154178" y="12"/>
                  </a:lnTo>
                  <a:lnTo>
                    <a:pt x="154787" y="25"/>
                  </a:lnTo>
                  <a:lnTo>
                    <a:pt x="155460" y="25"/>
                  </a:lnTo>
                  <a:lnTo>
                    <a:pt x="156070" y="25"/>
                  </a:lnTo>
                  <a:lnTo>
                    <a:pt x="238061" y="25"/>
                  </a:lnTo>
                  <a:lnTo>
                    <a:pt x="238506" y="25"/>
                  </a:lnTo>
                </a:path>
                <a:path w="243839" h="175260">
                  <a:moveTo>
                    <a:pt x="0" y="3759"/>
                  </a:moveTo>
                  <a:lnTo>
                    <a:pt x="0" y="82143"/>
                  </a:lnTo>
                  <a:lnTo>
                    <a:pt x="12" y="82816"/>
                  </a:lnTo>
                  <a:lnTo>
                    <a:pt x="12" y="98831"/>
                  </a:lnTo>
                  <a:lnTo>
                    <a:pt x="25" y="99504"/>
                  </a:lnTo>
                  <a:lnTo>
                    <a:pt x="25" y="100114"/>
                  </a:lnTo>
                  <a:lnTo>
                    <a:pt x="25" y="100787"/>
                  </a:lnTo>
                  <a:lnTo>
                    <a:pt x="25" y="115468"/>
                  </a:lnTo>
                  <a:lnTo>
                    <a:pt x="38" y="116179"/>
                  </a:lnTo>
                  <a:lnTo>
                    <a:pt x="38" y="126466"/>
                  </a:lnTo>
                  <a:lnTo>
                    <a:pt x="50" y="127076"/>
                  </a:lnTo>
                  <a:lnTo>
                    <a:pt x="50" y="137337"/>
                  </a:lnTo>
                  <a:lnTo>
                    <a:pt x="63" y="138023"/>
                  </a:lnTo>
                  <a:lnTo>
                    <a:pt x="76" y="138633"/>
                  </a:lnTo>
                  <a:lnTo>
                    <a:pt x="76" y="139306"/>
                  </a:lnTo>
                  <a:lnTo>
                    <a:pt x="88" y="139915"/>
                  </a:lnTo>
                  <a:lnTo>
                    <a:pt x="101" y="140589"/>
                  </a:lnTo>
                  <a:lnTo>
                    <a:pt x="114" y="141198"/>
                  </a:lnTo>
                  <a:lnTo>
                    <a:pt x="114" y="141884"/>
                  </a:lnTo>
                  <a:lnTo>
                    <a:pt x="127" y="142481"/>
                  </a:lnTo>
                  <a:lnTo>
                    <a:pt x="139" y="143154"/>
                  </a:lnTo>
                  <a:lnTo>
                    <a:pt x="152" y="143764"/>
                  </a:lnTo>
                  <a:lnTo>
                    <a:pt x="165" y="144437"/>
                  </a:lnTo>
                  <a:lnTo>
                    <a:pt x="165" y="145046"/>
                  </a:lnTo>
                  <a:lnTo>
                    <a:pt x="177" y="145732"/>
                  </a:lnTo>
                  <a:lnTo>
                    <a:pt x="190" y="146329"/>
                  </a:lnTo>
                  <a:lnTo>
                    <a:pt x="203" y="147015"/>
                  </a:lnTo>
                  <a:lnTo>
                    <a:pt x="215" y="147612"/>
                  </a:lnTo>
                  <a:lnTo>
                    <a:pt x="27203" y="174688"/>
                  </a:lnTo>
                  <a:lnTo>
                    <a:pt x="27914" y="174701"/>
                  </a:lnTo>
                  <a:lnTo>
                    <a:pt x="212801" y="174701"/>
                  </a:lnTo>
                  <a:lnTo>
                    <a:pt x="213398" y="174713"/>
                  </a:lnTo>
                  <a:lnTo>
                    <a:pt x="214122" y="174713"/>
                  </a:lnTo>
                  <a:lnTo>
                    <a:pt x="214845" y="174713"/>
                  </a:lnTo>
                  <a:lnTo>
                    <a:pt x="215671" y="174701"/>
                  </a:lnTo>
                  <a:lnTo>
                    <a:pt x="243433" y="148475"/>
                  </a:lnTo>
                  <a:lnTo>
                    <a:pt x="243471" y="147180"/>
                  </a:lnTo>
                  <a:lnTo>
                    <a:pt x="243471" y="146583"/>
                  </a:lnTo>
                  <a:lnTo>
                    <a:pt x="243484" y="145897"/>
                  </a:lnTo>
                  <a:lnTo>
                    <a:pt x="243484" y="136918"/>
                  </a:lnTo>
                  <a:lnTo>
                    <a:pt x="243497" y="136309"/>
                  </a:lnTo>
                  <a:lnTo>
                    <a:pt x="243497" y="131787"/>
                  </a:lnTo>
                  <a:lnTo>
                    <a:pt x="243509" y="131178"/>
                  </a:lnTo>
                  <a:lnTo>
                    <a:pt x="243509" y="124752"/>
                  </a:lnTo>
                  <a:lnTo>
                    <a:pt x="243522" y="124079"/>
                  </a:lnTo>
                  <a:lnTo>
                    <a:pt x="243522" y="97790"/>
                  </a:lnTo>
                  <a:lnTo>
                    <a:pt x="243535" y="97116"/>
                  </a:lnTo>
                  <a:lnTo>
                    <a:pt x="243535" y="38735"/>
                  </a:lnTo>
                  <a:lnTo>
                    <a:pt x="243547" y="38061"/>
                  </a:lnTo>
                  <a:lnTo>
                    <a:pt x="243547" y="4140"/>
                  </a:lnTo>
                  <a:lnTo>
                    <a:pt x="243547" y="3657"/>
                  </a:lnTo>
                </a:path>
              </a:pathLst>
            </a:custGeom>
            <a:ln w="11390">
              <a:solidFill>
                <a:srgbClr val="D6E5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6511" y="2280304"/>
              <a:ext cx="254951" cy="9387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191175" y="2409367"/>
              <a:ext cx="85725" cy="86995"/>
            </a:xfrm>
            <a:custGeom>
              <a:avLst/>
              <a:gdLst/>
              <a:ahLst/>
              <a:cxnLst/>
              <a:rect l="l" t="t" r="r" b="b"/>
              <a:pathLst>
                <a:path w="85725" h="86994">
                  <a:moveTo>
                    <a:pt x="42824" y="38201"/>
                  </a:moveTo>
                  <a:lnTo>
                    <a:pt x="42824" y="37376"/>
                  </a:lnTo>
                  <a:lnTo>
                    <a:pt x="42837" y="36766"/>
                  </a:lnTo>
                  <a:lnTo>
                    <a:pt x="42837" y="9804"/>
                  </a:lnTo>
                  <a:lnTo>
                    <a:pt x="42849" y="9131"/>
                  </a:lnTo>
                  <a:lnTo>
                    <a:pt x="42849" y="8534"/>
                  </a:lnTo>
                  <a:lnTo>
                    <a:pt x="42849" y="7848"/>
                  </a:lnTo>
                  <a:lnTo>
                    <a:pt x="42849" y="1435"/>
                  </a:lnTo>
                  <a:lnTo>
                    <a:pt x="42837" y="825"/>
                  </a:lnTo>
                  <a:lnTo>
                    <a:pt x="42837" y="342"/>
                  </a:lnTo>
                  <a:lnTo>
                    <a:pt x="42837" y="0"/>
                  </a:lnTo>
                </a:path>
                <a:path w="85725" h="86994">
                  <a:moveTo>
                    <a:pt x="0" y="43510"/>
                  </a:moveTo>
                  <a:lnTo>
                    <a:pt x="787" y="43497"/>
                  </a:lnTo>
                  <a:lnTo>
                    <a:pt x="26098" y="43497"/>
                  </a:lnTo>
                  <a:lnTo>
                    <a:pt x="27381" y="43484"/>
                  </a:lnTo>
                  <a:lnTo>
                    <a:pt x="36004" y="43484"/>
                  </a:lnTo>
                  <a:lnTo>
                    <a:pt x="36779" y="43484"/>
                  </a:lnTo>
                </a:path>
                <a:path w="85725" h="86994">
                  <a:moveTo>
                    <a:pt x="42849" y="48920"/>
                  </a:moveTo>
                  <a:lnTo>
                    <a:pt x="42849" y="85737"/>
                  </a:lnTo>
                  <a:lnTo>
                    <a:pt x="42862" y="86220"/>
                  </a:lnTo>
                  <a:lnTo>
                    <a:pt x="42862" y="86563"/>
                  </a:lnTo>
                </a:path>
                <a:path w="85725" h="86994">
                  <a:moveTo>
                    <a:pt x="48298" y="43497"/>
                  </a:moveTo>
                  <a:lnTo>
                    <a:pt x="85217" y="43497"/>
                  </a:lnTo>
                </a:path>
                <a:path w="85725" h="86994">
                  <a:moveTo>
                    <a:pt x="42824" y="38201"/>
                  </a:moveTo>
                  <a:lnTo>
                    <a:pt x="42837" y="43497"/>
                  </a:lnTo>
                </a:path>
                <a:path w="85725" h="86994">
                  <a:moveTo>
                    <a:pt x="36779" y="43484"/>
                  </a:moveTo>
                  <a:lnTo>
                    <a:pt x="42837" y="43497"/>
                  </a:lnTo>
                </a:path>
                <a:path w="85725" h="86994">
                  <a:moveTo>
                    <a:pt x="42849" y="48920"/>
                  </a:moveTo>
                  <a:lnTo>
                    <a:pt x="42837" y="43497"/>
                  </a:lnTo>
                </a:path>
                <a:path w="85725" h="86994">
                  <a:moveTo>
                    <a:pt x="48298" y="43497"/>
                  </a:moveTo>
                  <a:lnTo>
                    <a:pt x="42837" y="43497"/>
                  </a:lnTo>
                </a:path>
              </a:pathLst>
            </a:custGeom>
            <a:ln w="11390">
              <a:solidFill>
                <a:srgbClr val="D6E5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730875" y="2068512"/>
            <a:ext cx="318960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45">
                <a:solidFill>
                  <a:srgbClr val="D6E5EF"/>
                </a:solidFill>
                <a:latin typeface="Cambria"/>
                <a:cs typeface="Cambria"/>
              </a:rPr>
              <a:t>CURDATE()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Current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real-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time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logging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86325" y="3105149"/>
            <a:ext cx="685800" cy="10287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730875" y="3268662"/>
            <a:ext cx="454279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YEAR()</a:t>
            </a:r>
            <a:r>
              <a:rPr dirty="0" sz="1650" spc="-1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D6E5EF"/>
                </a:solidFill>
                <a:latin typeface="Cambria"/>
                <a:cs typeface="Cambria"/>
              </a:rPr>
              <a:t>/</a:t>
            </a:r>
            <a:r>
              <a:rPr dirty="0" sz="1650" spc="-1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MONTH()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Extract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specific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time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components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from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deployment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86325" y="4305300"/>
            <a:ext cx="685800" cy="1028701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30875" y="4468812"/>
            <a:ext cx="348678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TIMESTAMPDIFF()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Calculate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duration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service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length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4" name="object 14" descr="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1430000" cy="6496050"/>
          </a:xfrm>
          <a:custGeom>
            <a:avLst/>
            <a:gdLst/>
            <a:ahLst/>
            <a:cxnLst/>
            <a:rect l="l" t="t" r="r" b="b"/>
            <a:pathLst>
              <a:path w="11430000" h="6496050">
                <a:moveTo>
                  <a:pt x="11430000" y="0"/>
                </a:moveTo>
                <a:lnTo>
                  <a:pt x="0" y="0"/>
                </a:lnTo>
                <a:lnTo>
                  <a:pt x="0" y="6496050"/>
                </a:lnTo>
                <a:lnTo>
                  <a:pt x="11430000" y="64960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10"/>
              <a:t>Numeric</a:t>
            </a:r>
            <a:r>
              <a:rPr dirty="0" spc="105"/>
              <a:t> </a:t>
            </a:r>
            <a:r>
              <a:rPr dirty="0" spc="170"/>
              <a:t>Precision</a:t>
            </a:r>
            <a:r>
              <a:rPr dirty="0" spc="105"/>
              <a:t> </a:t>
            </a:r>
            <a:r>
              <a:rPr dirty="0" spc="190"/>
              <a:t>Functions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1457325"/>
            <a:ext cx="4371974" cy="4371975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400675" y="1952625"/>
            <a:ext cx="5438775" cy="1095375"/>
            <a:chOff x="5400675" y="1952625"/>
            <a:chExt cx="5438775" cy="1095375"/>
          </a:xfrm>
        </p:grpSpPr>
        <p:sp>
          <p:nvSpPr>
            <p:cNvPr id="6" name="object 6" descr=""/>
            <p:cNvSpPr/>
            <p:nvPr/>
          </p:nvSpPr>
          <p:spPr>
            <a:xfrm>
              <a:off x="5410200" y="1962150"/>
              <a:ext cx="5419725" cy="1076325"/>
            </a:xfrm>
            <a:custGeom>
              <a:avLst/>
              <a:gdLst/>
              <a:ahLst/>
              <a:cxnLst/>
              <a:rect l="l" t="t" r="r" b="b"/>
              <a:pathLst>
                <a:path w="5419725" h="1076325">
                  <a:moveTo>
                    <a:pt x="5411101" y="0"/>
                  </a:moveTo>
                  <a:lnTo>
                    <a:pt x="8623" y="0"/>
                  </a:lnTo>
                  <a:lnTo>
                    <a:pt x="5816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1064425"/>
                  </a:lnTo>
                  <a:lnTo>
                    <a:pt x="0" y="1067714"/>
                  </a:lnTo>
                  <a:lnTo>
                    <a:pt x="1155" y="1070508"/>
                  </a:lnTo>
                  <a:lnTo>
                    <a:pt x="5816" y="1075156"/>
                  </a:lnTo>
                  <a:lnTo>
                    <a:pt x="8623" y="1076325"/>
                  </a:lnTo>
                  <a:lnTo>
                    <a:pt x="5411101" y="1076325"/>
                  </a:lnTo>
                  <a:lnTo>
                    <a:pt x="5413908" y="1075156"/>
                  </a:lnTo>
                  <a:lnTo>
                    <a:pt x="5418569" y="1070508"/>
                  </a:lnTo>
                  <a:lnTo>
                    <a:pt x="5419725" y="1067714"/>
                  </a:lnTo>
                  <a:lnTo>
                    <a:pt x="5419725" y="8623"/>
                  </a:lnTo>
                  <a:lnTo>
                    <a:pt x="5418569" y="5803"/>
                  </a:lnTo>
                  <a:lnTo>
                    <a:pt x="5416232" y="3492"/>
                  </a:lnTo>
                  <a:lnTo>
                    <a:pt x="5413908" y="1155"/>
                  </a:lnTo>
                  <a:lnTo>
                    <a:pt x="5411101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410200" y="1962150"/>
              <a:ext cx="5419725" cy="1076325"/>
            </a:xfrm>
            <a:custGeom>
              <a:avLst/>
              <a:gdLst/>
              <a:ahLst/>
              <a:cxnLst/>
              <a:rect l="l" t="t" r="r" b="b"/>
              <a:pathLst>
                <a:path w="5419725" h="1076325">
                  <a:moveTo>
                    <a:pt x="0" y="1064425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16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5407825" y="0"/>
                  </a:lnTo>
                  <a:lnTo>
                    <a:pt x="5411101" y="0"/>
                  </a:lnTo>
                  <a:lnTo>
                    <a:pt x="5413908" y="1155"/>
                  </a:lnTo>
                  <a:lnTo>
                    <a:pt x="5416232" y="3492"/>
                  </a:lnTo>
                  <a:lnTo>
                    <a:pt x="5418569" y="5803"/>
                  </a:lnTo>
                  <a:lnTo>
                    <a:pt x="5419725" y="8623"/>
                  </a:lnTo>
                  <a:lnTo>
                    <a:pt x="5419725" y="11912"/>
                  </a:lnTo>
                  <a:lnTo>
                    <a:pt x="5419725" y="1064425"/>
                  </a:lnTo>
                  <a:lnTo>
                    <a:pt x="5419725" y="1067714"/>
                  </a:lnTo>
                  <a:lnTo>
                    <a:pt x="5418569" y="1070508"/>
                  </a:lnTo>
                  <a:lnTo>
                    <a:pt x="5416232" y="1072832"/>
                  </a:lnTo>
                  <a:lnTo>
                    <a:pt x="5413908" y="1075156"/>
                  </a:lnTo>
                  <a:lnTo>
                    <a:pt x="5411101" y="1076325"/>
                  </a:lnTo>
                  <a:lnTo>
                    <a:pt x="5407825" y="1076325"/>
                  </a:lnTo>
                  <a:lnTo>
                    <a:pt x="11912" y="1076325"/>
                  </a:lnTo>
                  <a:lnTo>
                    <a:pt x="8623" y="1076325"/>
                  </a:lnTo>
                  <a:lnTo>
                    <a:pt x="5816" y="1075156"/>
                  </a:lnTo>
                  <a:lnTo>
                    <a:pt x="3492" y="1072832"/>
                  </a:lnTo>
                  <a:lnTo>
                    <a:pt x="1155" y="1070508"/>
                  </a:lnTo>
                  <a:lnTo>
                    <a:pt x="0" y="1067714"/>
                  </a:lnTo>
                  <a:lnTo>
                    <a:pt x="0" y="1064425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388419" y="1425575"/>
            <a:ext cx="3120390" cy="1393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40">
                <a:solidFill>
                  <a:srgbClr val="75B8FF"/>
                </a:solidFill>
                <a:latin typeface="Cambria"/>
                <a:cs typeface="Cambria"/>
              </a:rPr>
              <a:t>Mathematical</a:t>
            </a:r>
            <a:r>
              <a:rPr dirty="0" sz="2000" spc="11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75">
                <a:solidFill>
                  <a:srgbClr val="75B8FF"/>
                </a:solidFill>
                <a:latin typeface="Cambria"/>
                <a:cs typeface="Cambria"/>
              </a:rPr>
              <a:t>Operations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2000">
              <a:latin typeface="Cambria"/>
              <a:cs typeface="Cambria"/>
            </a:endParaRPr>
          </a:p>
          <a:p>
            <a:pPr marL="203200">
              <a:lnSpc>
                <a:spcPct val="100000"/>
              </a:lnSpc>
            </a:pPr>
            <a:r>
              <a:rPr dirty="0" sz="1650" spc="-10">
                <a:solidFill>
                  <a:srgbClr val="D6E5EF"/>
                </a:solidFill>
                <a:latin typeface="Cambria"/>
                <a:cs typeface="Cambria"/>
              </a:rPr>
              <a:t>ROUND()</a:t>
            </a:r>
            <a:endParaRPr sz="1650">
              <a:latin typeface="Cambria"/>
              <a:cs typeface="Cambria"/>
            </a:endParaRPr>
          </a:p>
          <a:p>
            <a:pPr marL="203200">
              <a:lnSpc>
                <a:spcPct val="100000"/>
              </a:lnSpc>
              <a:spcBef>
                <a:spcPts val="15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Precise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fuel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consumption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calculations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400675" y="3219450"/>
            <a:ext cx="5438775" cy="1095375"/>
            <a:chOff x="5400675" y="3219450"/>
            <a:chExt cx="5438775" cy="1095375"/>
          </a:xfrm>
        </p:grpSpPr>
        <p:sp>
          <p:nvSpPr>
            <p:cNvPr id="10" name="object 10" descr=""/>
            <p:cNvSpPr/>
            <p:nvPr/>
          </p:nvSpPr>
          <p:spPr>
            <a:xfrm>
              <a:off x="5410200" y="3228975"/>
              <a:ext cx="5419725" cy="1076325"/>
            </a:xfrm>
            <a:custGeom>
              <a:avLst/>
              <a:gdLst/>
              <a:ahLst/>
              <a:cxnLst/>
              <a:rect l="l" t="t" r="r" b="b"/>
              <a:pathLst>
                <a:path w="5419725" h="1076325">
                  <a:moveTo>
                    <a:pt x="5411101" y="0"/>
                  </a:moveTo>
                  <a:lnTo>
                    <a:pt x="8623" y="0"/>
                  </a:lnTo>
                  <a:lnTo>
                    <a:pt x="5816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1064425"/>
                  </a:lnTo>
                  <a:lnTo>
                    <a:pt x="0" y="1067714"/>
                  </a:lnTo>
                  <a:lnTo>
                    <a:pt x="1155" y="1070508"/>
                  </a:lnTo>
                  <a:lnTo>
                    <a:pt x="5816" y="1075156"/>
                  </a:lnTo>
                  <a:lnTo>
                    <a:pt x="8623" y="1076325"/>
                  </a:lnTo>
                  <a:lnTo>
                    <a:pt x="5411101" y="1076325"/>
                  </a:lnTo>
                  <a:lnTo>
                    <a:pt x="5413908" y="1075156"/>
                  </a:lnTo>
                  <a:lnTo>
                    <a:pt x="5418569" y="1070508"/>
                  </a:lnTo>
                  <a:lnTo>
                    <a:pt x="5419725" y="1067714"/>
                  </a:lnTo>
                  <a:lnTo>
                    <a:pt x="5419725" y="8623"/>
                  </a:lnTo>
                  <a:lnTo>
                    <a:pt x="5418569" y="5803"/>
                  </a:lnTo>
                  <a:lnTo>
                    <a:pt x="5416232" y="3492"/>
                  </a:lnTo>
                  <a:lnTo>
                    <a:pt x="5413908" y="1155"/>
                  </a:lnTo>
                  <a:lnTo>
                    <a:pt x="5411101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410200" y="3228975"/>
              <a:ext cx="5419725" cy="1076325"/>
            </a:xfrm>
            <a:custGeom>
              <a:avLst/>
              <a:gdLst/>
              <a:ahLst/>
              <a:cxnLst/>
              <a:rect l="l" t="t" r="r" b="b"/>
              <a:pathLst>
                <a:path w="5419725" h="1076325">
                  <a:moveTo>
                    <a:pt x="0" y="1064425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16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5407825" y="0"/>
                  </a:lnTo>
                  <a:lnTo>
                    <a:pt x="5411101" y="0"/>
                  </a:lnTo>
                  <a:lnTo>
                    <a:pt x="5413908" y="1155"/>
                  </a:lnTo>
                  <a:lnTo>
                    <a:pt x="5416232" y="3492"/>
                  </a:lnTo>
                  <a:lnTo>
                    <a:pt x="5418569" y="5803"/>
                  </a:lnTo>
                  <a:lnTo>
                    <a:pt x="5419725" y="8623"/>
                  </a:lnTo>
                  <a:lnTo>
                    <a:pt x="5419725" y="11912"/>
                  </a:lnTo>
                  <a:lnTo>
                    <a:pt x="5419725" y="1064425"/>
                  </a:lnTo>
                  <a:lnTo>
                    <a:pt x="5419725" y="1067714"/>
                  </a:lnTo>
                  <a:lnTo>
                    <a:pt x="5418569" y="1070508"/>
                  </a:lnTo>
                  <a:lnTo>
                    <a:pt x="5416232" y="1072832"/>
                  </a:lnTo>
                  <a:lnTo>
                    <a:pt x="5413908" y="1075156"/>
                  </a:lnTo>
                  <a:lnTo>
                    <a:pt x="5411101" y="1076325"/>
                  </a:lnTo>
                  <a:lnTo>
                    <a:pt x="5407825" y="1076325"/>
                  </a:lnTo>
                  <a:lnTo>
                    <a:pt x="11912" y="1076325"/>
                  </a:lnTo>
                  <a:lnTo>
                    <a:pt x="8623" y="1076325"/>
                  </a:lnTo>
                  <a:lnTo>
                    <a:pt x="5816" y="1075156"/>
                  </a:lnTo>
                  <a:lnTo>
                    <a:pt x="3492" y="1072832"/>
                  </a:lnTo>
                  <a:lnTo>
                    <a:pt x="1155" y="1070508"/>
                  </a:lnTo>
                  <a:lnTo>
                    <a:pt x="0" y="1067714"/>
                  </a:lnTo>
                  <a:lnTo>
                    <a:pt x="0" y="1064425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578919" y="3402012"/>
            <a:ext cx="2296160" cy="683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D6E5EF"/>
                </a:solidFill>
                <a:latin typeface="Cambria"/>
                <a:cs typeface="Cambria"/>
              </a:rPr>
              <a:t>CEIL()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D6E5EF"/>
                </a:solidFill>
                <a:latin typeface="Cambria"/>
                <a:cs typeface="Cambria"/>
              </a:rPr>
              <a:t>/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-10">
                <a:solidFill>
                  <a:srgbClr val="D6E5EF"/>
                </a:solidFill>
                <a:latin typeface="Cambria"/>
                <a:cs typeface="Cambria"/>
              </a:rPr>
              <a:t>FLOOR()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allocation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rounding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400675" y="4486275"/>
            <a:ext cx="5438775" cy="1095375"/>
            <a:chOff x="5400675" y="4486275"/>
            <a:chExt cx="5438775" cy="1095375"/>
          </a:xfrm>
        </p:grpSpPr>
        <p:sp>
          <p:nvSpPr>
            <p:cNvPr id="14" name="object 14" descr=""/>
            <p:cNvSpPr/>
            <p:nvPr/>
          </p:nvSpPr>
          <p:spPr>
            <a:xfrm>
              <a:off x="5410200" y="4495800"/>
              <a:ext cx="5419725" cy="1076325"/>
            </a:xfrm>
            <a:custGeom>
              <a:avLst/>
              <a:gdLst/>
              <a:ahLst/>
              <a:cxnLst/>
              <a:rect l="l" t="t" r="r" b="b"/>
              <a:pathLst>
                <a:path w="5419725" h="1076325">
                  <a:moveTo>
                    <a:pt x="5411101" y="0"/>
                  </a:moveTo>
                  <a:lnTo>
                    <a:pt x="8623" y="0"/>
                  </a:lnTo>
                  <a:lnTo>
                    <a:pt x="5816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1064420"/>
                  </a:lnTo>
                  <a:lnTo>
                    <a:pt x="0" y="1067704"/>
                  </a:lnTo>
                  <a:lnTo>
                    <a:pt x="1155" y="1070512"/>
                  </a:lnTo>
                  <a:lnTo>
                    <a:pt x="5816" y="1075160"/>
                  </a:lnTo>
                  <a:lnTo>
                    <a:pt x="8623" y="1076326"/>
                  </a:lnTo>
                  <a:lnTo>
                    <a:pt x="5411101" y="1076326"/>
                  </a:lnTo>
                  <a:lnTo>
                    <a:pt x="5413908" y="1075160"/>
                  </a:lnTo>
                  <a:lnTo>
                    <a:pt x="5418569" y="1070512"/>
                  </a:lnTo>
                  <a:lnTo>
                    <a:pt x="5419725" y="1067704"/>
                  </a:lnTo>
                  <a:lnTo>
                    <a:pt x="5419725" y="8623"/>
                  </a:lnTo>
                  <a:lnTo>
                    <a:pt x="5418569" y="5803"/>
                  </a:lnTo>
                  <a:lnTo>
                    <a:pt x="5416232" y="3492"/>
                  </a:lnTo>
                  <a:lnTo>
                    <a:pt x="5413908" y="1155"/>
                  </a:lnTo>
                  <a:lnTo>
                    <a:pt x="5411101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410200" y="4495800"/>
              <a:ext cx="5419725" cy="1076325"/>
            </a:xfrm>
            <a:custGeom>
              <a:avLst/>
              <a:gdLst/>
              <a:ahLst/>
              <a:cxnLst/>
              <a:rect l="l" t="t" r="r" b="b"/>
              <a:pathLst>
                <a:path w="5419725" h="1076325">
                  <a:moveTo>
                    <a:pt x="0" y="1064420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16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5407825" y="0"/>
                  </a:lnTo>
                  <a:lnTo>
                    <a:pt x="5411101" y="0"/>
                  </a:lnTo>
                  <a:lnTo>
                    <a:pt x="5413908" y="1155"/>
                  </a:lnTo>
                  <a:lnTo>
                    <a:pt x="5416232" y="3492"/>
                  </a:lnTo>
                  <a:lnTo>
                    <a:pt x="5418569" y="5803"/>
                  </a:lnTo>
                  <a:lnTo>
                    <a:pt x="5419725" y="8623"/>
                  </a:lnTo>
                  <a:lnTo>
                    <a:pt x="5419725" y="11912"/>
                  </a:lnTo>
                  <a:lnTo>
                    <a:pt x="5419725" y="1064420"/>
                  </a:lnTo>
                  <a:lnTo>
                    <a:pt x="5419725" y="1067704"/>
                  </a:lnTo>
                  <a:lnTo>
                    <a:pt x="5418569" y="1070512"/>
                  </a:lnTo>
                  <a:lnTo>
                    <a:pt x="5416232" y="1072838"/>
                  </a:lnTo>
                  <a:lnTo>
                    <a:pt x="5413908" y="1075160"/>
                  </a:lnTo>
                  <a:lnTo>
                    <a:pt x="5411101" y="1076326"/>
                  </a:lnTo>
                  <a:lnTo>
                    <a:pt x="5407825" y="1076326"/>
                  </a:lnTo>
                  <a:lnTo>
                    <a:pt x="11912" y="1076326"/>
                  </a:lnTo>
                  <a:lnTo>
                    <a:pt x="8623" y="1076326"/>
                  </a:lnTo>
                  <a:lnTo>
                    <a:pt x="5816" y="1075160"/>
                  </a:lnTo>
                  <a:lnTo>
                    <a:pt x="3492" y="1072838"/>
                  </a:lnTo>
                  <a:lnTo>
                    <a:pt x="1155" y="1070512"/>
                  </a:lnTo>
                  <a:lnTo>
                    <a:pt x="0" y="1067704"/>
                  </a:lnTo>
                  <a:lnTo>
                    <a:pt x="0" y="1064420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578919" y="4668837"/>
            <a:ext cx="2217420" cy="683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-10">
                <a:solidFill>
                  <a:srgbClr val="D6E5EF"/>
                </a:solidFill>
                <a:latin typeface="Cambria"/>
                <a:cs typeface="Cambria"/>
              </a:rPr>
              <a:t>MOD()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Rotation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scheduling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patterns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7" name="object 17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87034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28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2673350"/>
            <a:ext cx="381762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10"/>
              <a:t>Control</a:t>
            </a:r>
            <a:r>
              <a:rPr dirty="0" spc="100"/>
              <a:t> </a:t>
            </a:r>
            <a:r>
              <a:rPr dirty="0" spc="190"/>
              <a:t>Flow</a:t>
            </a:r>
            <a:r>
              <a:rPr dirty="0" spc="100"/>
              <a:t> </a:t>
            </a:r>
            <a:r>
              <a:rPr dirty="0" spc="190"/>
              <a:t>Logic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87375" y="3482975"/>
            <a:ext cx="404812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Conditional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results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dynamic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reporting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00075" y="3943350"/>
            <a:ext cx="10229850" cy="685800"/>
            <a:chOff x="600075" y="3943350"/>
            <a:chExt cx="10229850" cy="685800"/>
          </a:xfrm>
        </p:grpSpPr>
        <p:sp>
          <p:nvSpPr>
            <p:cNvPr id="6" name="object 6" descr=""/>
            <p:cNvSpPr/>
            <p:nvPr/>
          </p:nvSpPr>
          <p:spPr>
            <a:xfrm>
              <a:off x="600075" y="3943350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943475" y="685800"/>
                  </a:lnTo>
                  <a:lnTo>
                    <a:pt x="5114925" y="342900"/>
                  </a:lnTo>
                  <a:lnTo>
                    <a:pt x="4943475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1738" y="4156729"/>
              <a:ext cx="251598" cy="26856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715000" y="3943350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943475" y="685800"/>
                  </a:lnTo>
                  <a:lnTo>
                    <a:pt x="5114925" y="342900"/>
                  </a:lnTo>
                  <a:lnTo>
                    <a:pt x="4943475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8299" y="4156729"/>
              <a:ext cx="188327" cy="26856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58825" y="4792662"/>
            <a:ext cx="337502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D6E5EF"/>
                </a:solidFill>
                <a:latin typeface="Cambria"/>
                <a:cs typeface="Cambria"/>
              </a:rPr>
              <a:t>IF()</a:t>
            </a:r>
            <a:r>
              <a:rPr dirty="0" sz="1650" spc="4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Function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Simple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true/false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conditions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status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flags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873750" y="4792662"/>
            <a:ext cx="4608830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65">
                <a:solidFill>
                  <a:srgbClr val="D6E5EF"/>
                </a:solidFill>
                <a:latin typeface="Cambria"/>
                <a:cs typeface="Cambria"/>
              </a:rPr>
              <a:t>CASE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40">
                <a:solidFill>
                  <a:srgbClr val="D6E5EF"/>
                </a:solidFill>
                <a:latin typeface="Cambria"/>
                <a:cs typeface="Cambria"/>
              </a:rPr>
              <a:t>WHEN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Multi-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condition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logic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rank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classifications,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priority levels,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readiness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states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2" name="object 12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7029450"/>
          </a:xfrm>
          <a:custGeom>
            <a:avLst/>
            <a:gdLst/>
            <a:ahLst/>
            <a:cxnLst/>
            <a:rect l="l" t="t" r="r" b="b"/>
            <a:pathLst>
              <a:path w="11430000" h="7029450">
                <a:moveTo>
                  <a:pt x="11430000" y="0"/>
                </a:moveTo>
                <a:lnTo>
                  <a:pt x="0" y="0"/>
                </a:lnTo>
                <a:lnTo>
                  <a:pt x="0" y="7029450"/>
                </a:lnTo>
                <a:lnTo>
                  <a:pt x="11430000" y="70294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29"/>
              <a:t>Advanced</a:t>
            </a:r>
            <a:r>
              <a:rPr dirty="0" spc="65"/>
              <a:t> </a:t>
            </a:r>
            <a:r>
              <a:rPr dirty="0" spc="385"/>
              <a:t>JSON</a:t>
            </a:r>
            <a:r>
              <a:rPr dirty="0" spc="65"/>
              <a:t> </a:t>
            </a:r>
            <a:r>
              <a:rPr dirty="0"/>
              <a:t>&amp;</a:t>
            </a:r>
            <a:r>
              <a:rPr dirty="0" spc="70"/>
              <a:t> </a:t>
            </a:r>
            <a:r>
              <a:rPr dirty="0" spc="195"/>
              <a:t>Custom</a:t>
            </a:r>
            <a:r>
              <a:rPr dirty="0" spc="65"/>
              <a:t> </a:t>
            </a:r>
            <a:r>
              <a:rPr dirty="0" spc="190"/>
              <a:t>Functions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00075" y="2400299"/>
            <a:ext cx="19050" cy="542925"/>
            <a:chOff x="600075" y="2400299"/>
            <a:chExt cx="19050" cy="542925"/>
          </a:xfrm>
        </p:grpSpPr>
        <p:sp>
          <p:nvSpPr>
            <p:cNvPr id="5" name="object 5" descr=""/>
            <p:cNvSpPr/>
            <p:nvPr/>
          </p:nvSpPr>
          <p:spPr>
            <a:xfrm>
              <a:off x="600075" y="2400299"/>
              <a:ext cx="19050" cy="542925"/>
            </a:xfrm>
            <a:custGeom>
              <a:avLst/>
              <a:gdLst/>
              <a:ahLst/>
              <a:cxnLst/>
              <a:rect l="l" t="t" r="r" b="b"/>
              <a:pathLst>
                <a:path w="19050" h="542925">
                  <a:moveTo>
                    <a:pt x="1905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9050" y="54292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65A7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075" y="2400299"/>
              <a:ext cx="19050" cy="54292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87375" y="1425574"/>
            <a:ext cx="4839970" cy="2717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240">
                <a:solidFill>
                  <a:srgbClr val="75B8FF"/>
                </a:solidFill>
                <a:latin typeface="Cambria"/>
                <a:cs typeface="Cambria"/>
              </a:rPr>
              <a:t>JSON</a:t>
            </a:r>
            <a:r>
              <a:rPr dirty="0" sz="2000" spc="7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75">
                <a:solidFill>
                  <a:srgbClr val="75B8FF"/>
                </a:solidFill>
                <a:latin typeface="Cambria"/>
                <a:cs typeface="Cambria"/>
              </a:rPr>
              <a:t>Data</a:t>
            </a:r>
            <a:r>
              <a:rPr dirty="0" sz="2000" spc="7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75">
                <a:solidFill>
                  <a:srgbClr val="75B8FF"/>
                </a:solidFill>
                <a:latin typeface="Cambria"/>
                <a:cs typeface="Cambria"/>
              </a:rPr>
              <a:t>Storage</a:t>
            </a:r>
            <a:endParaRPr sz="2000">
              <a:latin typeface="Cambria"/>
              <a:cs typeface="Cambria"/>
            </a:endParaRPr>
          </a:p>
          <a:p>
            <a:pPr marL="269875" indent="-257175">
              <a:lnSpc>
                <a:spcPct val="100000"/>
              </a:lnSpc>
              <a:spcBef>
                <a:spcPts val="162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Flexible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equipment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details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stored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as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structured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objects</a:t>
            </a:r>
            <a:endParaRPr sz="1350">
              <a:latin typeface="Roboto"/>
              <a:cs typeface="Roboto"/>
            </a:endParaRPr>
          </a:p>
          <a:p>
            <a:pPr marL="269875" marR="229870">
              <a:lnSpc>
                <a:spcPct val="129600"/>
              </a:lnSpc>
              <a:spcBef>
                <a:spcPts val="1575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Example:</a:t>
            </a:r>
            <a:r>
              <a:rPr dirty="0" sz="1350" spc="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Equipment</a:t>
            </a:r>
            <a:r>
              <a:rPr dirty="0" sz="1350" spc="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specifications,</a:t>
            </a:r>
            <a:r>
              <a:rPr dirty="0" sz="1350" spc="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maintenance</a:t>
            </a:r>
            <a:r>
              <a:rPr dirty="0" sz="1350" spc="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history,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supply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manifests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JSON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format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2000" spc="100">
                <a:solidFill>
                  <a:srgbClr val="75B8FF"/>
                </a:solidFill>
                <a:latin typeface="Cambria"/>
                <a:cs typeface="Cambria"/>
              </a:rPr>
              <a:t>User-</a:t>
            </a:r>
            <a:r>
              <a:rPr dirty="0" sz="2000" spc="95">
                <a:solidFill>
                  <a:srgbClr val="75B8FF"/>
                </a:solidFill>
                <a:latin typeface="Cambria"/>
                <a:cs typeface="Cambria"/>
              </a:rPr>
              <a:t>Defined</a:t>
            </a:r>
            <a:r>
              <a:rPr dirty="0" sz="2000" spc="8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120">
                <a:solidFill>
                  <a:srgbClr val="75B8FF"/>
                </a:solidFill>
                <a:latin typeface="Cambria"/>
                <a:cs typeface="Cambria"/>
              </a:rPr>
              <a:t>Functions</a:t>
            </a:r>
            <a:endParaRPr sz="2000">
              <a:latin typeface="Cambria"/>
              <a:cs typeface="Cambria"/>
            </a:endParaRPr>
          </a:p>
          <a:p>
            <a:pPr marL="12700" marR="350520">
              <a:lnSpc>
                <a:spcPct val="134300"/>
              </a:lnSpc>
              <a:spcBef>
                <a:spcPts val="107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Custom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SQL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functions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rank-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level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filtering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clearance verification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4075" y="1457324"/>
            <a:ext cx="4905374" cy="4905375"/>
          </a:xfrm>
          <a:prstGeom prst="rect">
            <a:avLst/>
          </a:prstGeom>
        </p:spPr>
      </p:pic>
      <p:pic>
        <p:nvPicPr>
          <p:cNvPr id="9" name="object 9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652043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7696200"/>
          </a:xfrm>
          <a:custGeom>
            <a:avLst/>
            <a:gdLst/>
            <a:ahLst/>
            <a:cxnLst/>
            <a:rect l="l" t="t" r="r" b="b"/>
            <a:pathLst>
              <a:path w="11430000" h="7696200">
                <a:moveTo>
                  <a:pt x="11430000" y="0"/>
                </a:moveTo>
                <a:lnTo>
                  <a:pt x="0" y="0"/>
                </a:lnTo>
                <a:lnTo>
                  <a:pt x="0" y="7696200"/>
                </a:lnTo>
                <a:lnTo>
                  <a:pt x="11430000" y="76962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54"/>
              <a:t>Why</a:t>
            </a:r>
            <a:r>
              <a:rPr dirty="0" spc="110"/>
              <a:t> </a:t>
            </a:r>
            <a:r>
              <a:rPr dirty="0" spc="185"/>
              <a:t>SQL</a:t>
            </a:r>
            <a:r>
              <a:rPr dirty="0" spc="110"/>
              <a:t> </a:t>
            </a:r>
            <a:r>
              <a:rPr dirty="0" spc="80"/>
              <a:t>for</a:t>
            </a:r>
            <a:r>
              <a:rPr dirty="0" spc="110"/>
              <a:t> </a:t>
            </a:r>
            <a:r>
              <a:rPr dirty="0" spc="229"/>
              <a:t>Naval</a:t>
            </a:r>
            <a:r>
              <a:rPr dirty="0" spc="110"/>
              <a:t> </a:t>
            </a:r>
            <a:r>
              <a:rPr dirty="0" spc="120"/>
              <a:t>Operations?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1457325"/>
            <a:ext cx="4905374" cy="490537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934075" y="1457324"/>
            <a:ext cx="4905375" cy="1743075"/>
            <a:chOff x="5934075" y="1457324"/>
            <a:chExt cx="4905375" cy="1743075"/>
          </a:xfrm>
        </p:grpSpPr>
        <p:sp>
          <p:nvSpPr>
            <p:cNvPr id="6" name="object 6" descr=""/>
            <p:cNvSpPr/>
            <p:nvPr/>
          </p:nvSpPr>
          <p:spPr>
            <a:xfrm>
              <a:off x="5934075" y="1457324"/>
              <a:ext cx="4905375" cy="1743075"/>
            </a:xfrm>
            <a:custGeom>
              <a:avLst/>
              <a:gdLst/>
              <a:ahLst/>
              <a:cxnLst/>
              <a:rect l="l" t="t" r="r" b="b"/>
              <a:pathLst>
                <a:path w="4905375" h="1743075">
                  <a:moveTo>
                    <a:pt x="4886782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721637"/>
                  </a:lnTo>
                  <a:lnTo>
                    <a:pt x="0" y="1724482"/>
                  </a:lnTo>
                  <a:lnTo>
                    <a:pt x="18592" y="1743075"/>
                  </a:lnTo>
                  <a:lnTo>
                    <a:pt x="4886782" y="1743075"/>
                  </a:lnTo>
                  <a:lnTo>
                    <a:pt x="4905375" y="1724482"/>
                  </a:lnTo>
                  <a:lnTo>
                    <a:pt x="4905375" y="18592"/>
                  </a:lnTo>
                  <a:lnTo>
                    <a:pt x="4889525" y="546"/>
                  </a:lnTo>
                  <a:lnTo>
                    <a:pt x="4886782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524" y="1628775"/>
              <a:ext cx="514349" cy="51434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5766" y="1766524"/>
              <a:ext cx="196686" cy="241682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6092380" y="2306637"/>
            <a:ext cx="3884295" cy="683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Secure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Storage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Military-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grade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protection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access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controls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934075" y="3371850"/>
            <a:ext cx="4905375" cy="1743075"/>
            <a:chOff x="5934075" y="3371850"/>
            <a:chExt cx="4905375" cy="1743075"/>
          </a:xfrm>
        </p:grpSpPr>
        <p:sp>
          <p:nvSpPr>
            <p:cNvPr id="11" name="object 11" descr=""/>
            <p:cNvSpPr/>
            <p:nvPr/>
          </p:nvSpPr>
          <p:spPr>
            <a:xfrm>
              <a:off x="5934075" y="3371850"/>
              <a:ext cx="4905375" cy="1743075"/>
            </a:xfrm>
            <a:custGeom>
              <a:avLst/>
              <a:gdLst/>
              <a:ahLst/>
              <a:cxnLst/>
              <a:rect l="l" t="t" r="r" b="b"/>
              <a:pathLst>
                <a:path w="4905375" h="1743075">
                  <a:moveTo>
                    <a:pt x="4886782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721637"/>
                  </a:lnTo>
                  <a:lnTo>
                    <a:pt x="0" y="1724482"/>
                  </a:lnTo>
                  <a:lnTo>
                    <a:pt x="18592" y="1743075"/>
                  </a:lnTo>
                  <a:lnTo>
                    <a:pt x="4886782" y="1743075"/>
                  </a:lnTo>
                  <a:lnTo>
                    <a:pt x="4905375" y="1724482"/>
                  </a:lnTo>
                  <a:lnTo>
                    <a:pt x="4905375" y="18592"/>
                  </a:lnTo>
                  <a:lnTo>
                    <a:pt x="4889525" y="546"/>
                  </a:lnTo>
                  <a:lnTo>
                    <a:pt x="4886782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524" y="3543300"/>
              <a:ext cx="514349" cy="51434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3710432"/>
              <a:ext cx="236638" cy="182917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6092380" y="4221162"/>
            <a:ext cx="4478020" cy="683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Reliable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Retrieval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Instant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access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critical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information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when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it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matters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most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934075" y="5286375"/>
            <a:ext cx="4905375" cy="1743075"/>
            <a:chOff x="5934075" y="5286375"/>
            <a:chExt cx="4905375" cy="1743075"/>
          </a:xfrm>
        </p:grpSpPr>
        <p:sp>
          <p:nvSpPr>
            <p:cNvPr id="16" name="object 16" descr=""/>
            <p:cNvSpPr/>
            <p:nvPr/>
          </p:nvSpPr>
          <p:spPr>
            <a:xfrm>
              <a:off x="5934075" y="5286375"/>
              <a:ext cx="4905375" cy="1743075"/>
            </a:xfrm>
            <a:custGeom>
              <a:avLst/>
              <a:gdLst/>
              <a:ahLst/>
              <a:cxnLst/>
              <a:rect l="l" t="t" r="r" b="b"/>
              <a:pathLst>
                <a:path w="4905375" h="1743075">
                  <a:moveTo>
                    <a:pt x="4886782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721643"/>
                  </a:lnTo>
                  <a:lnTo>
                    <a:pt x="0" y="1724486"/>
                  </a:lnTo>
                  <a:lnTo>
                    <a:pt x="18592" y="1743075"/>
                  </a:lnTo>
                  <a:lnTo>
                    <a:pt x="4886782" y="1743075"/>
                  </a:lnTo>
                  <a:lnTo>
                    <a:pt x="4905375" y="1724486"/>
                  </a:lnTo>
                  <a:lnTo>
                    <a:pt x="4905375" y="18592"/>
                  </a:lnTo>
                  <a:lnTo>
                    <a:pt x="4889525" y="546"/>
                  </a:lnTo>
                  <a:lnTo>
                    <a:pt x="4886782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524" y="5457825"/>
              <a:ext cx="514349" cy="51434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0826" y="5595574"/>
              <a:ext cx="206579" cy="241682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6092380" y="6135687"/>
            <a:ext cx="4265295" cy="683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Operational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Efficiency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Streamlined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processes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eliminate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redundancy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errors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20" name="object 20" descr="">
            <a:hlinkClick r:id="rId7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80244" y="71818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968500"/>
            <a:ext cx="54533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50"/>
              <a:t>Views</a:t>
            </a:r>
            <a:r>
              <a:rPr dirty="0" spc="50"/>
              <a:t> </a:t>
            </a:r>
            <a:r>
              <a:rPr dirty="0"/>
              <a:t>&amp;</a:t>
            </a:r>
            <a:r>
              <a:rPr dirty="0" spc="50"/>
              <a:t> </a:t>
            </a:r>
            <a:r>
              <a:rPr dirty="0" spc="110"/>
              <a:t>Stored</a:t>
            </a:r>
            <a:r>
              <a:rPr dirty="0" spc="55"/>
              <a:t> </a:t>
            </a:r>
            <a:r>
              <a:rPr dirty="0" spc="135"/>
              <a:t>Procedures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87375" y="3068637"/>
            <a:ext cx="4582795" cy="8839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Database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30">
                <a:solidFill>
                  <a:srgbClr val="D6E5EF"/>
                </a:solidFill>
                <a:latin typeface="Cambria"/>
                <a:cs typeface="Cambria"/>
              </a:rPr>
              <a:t>Views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540"/>
              </a:spcBef>
            </a:pP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Pre-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configured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results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instant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access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frequently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needed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reports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09462" y="3068637"/>
            <a:ext cx="4959985" cy="8839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Stored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Procedures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54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Encapsulated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repetitive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queries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consistent,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efficient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 operations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87375" y="4187825"/>
            <a:ext cx="668274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Streamlining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through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reusable,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optimised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6" name="object 6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2235200"/>
            <a:ext cx="5213985" cy="11112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pc="135"/>
              <a:t>Database</a:t>
            </a:r>
            <a:r>
              <a:rPr dirty="0" spc="110"/>
              <a:t> </a:t>
            </a:r>
            <a:r>
              <a:rPr dirty="0" spc="130"/>
              <a:t>Query</a:t>
            </a:r>
            <a:r>
              <a:rPr dirty="0" spc="110"/>
              <a:t> </a:t>
            </a:r>
            <a:r>
              <a:rPr dirty="0" spc="125"/>
              <a:t>Outputs</a:t>
            </a:r>
            <a:r>
              <a:rPr dirty="0" spc="110"/>
              <a:t> </a:t>
            </a:r>
            <a:r>
              <a:rPr dirty="0" spc="-50"/>
              <a:t>&amp; </a:t>
            </a:r>
            <a:r>
              <a:rPr dirty="0" spc="150"/>
              <a:t>Results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873625" y="3545840"/>
            <a:ext cx="5755005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Visual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demonstration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SQL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execution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result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sets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from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the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 operations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5" name="object 5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1430000" cy="10096500"/>
          </a:xfrm>
          <a:custGeom>
            <a:avLst/>
            <a:gdLst/>
            <a:ahLst/>
            <a:cxnLst/>
            <a:rect l="l" t="t" r="r" b="b"/>
            <a:pathLst>
              <a:path w="11430000" h="10096500">
                <a:moveTo>
                  <a:pt x="11430000" y="0"/>
                </a:moveTo>
                <a:lnTo>
                  <a:pt x="0" y="0"/>
                </a:lnTo>
                <a:lnTo>
                  <a:pt x="0" y="10096500"/>
                </a:lnTo>
                <a:lnTo>
                  <a:pt x="11430000" y="100965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20"/>
              <a:t>Personnel</a:t>
            </a:r>
            <a:r>
              <a:rPr dirty="0" sz="2700" spc="100"/>
              <a:t> </a:t>
            </a:r>
            <a:r>
              <a:rPr dirty="0" sz="2700" spc="125"/>
              <a:t>Registry</a:t>
            </a:r>
            <a:r>
              <a:rPr dirty="0" sz="2700" spc="105"/>
              <a:t> </a:t>
            </a:r>
            <a:r>
              <a:rPr dirty="0" sz="2700" spc="90"/>
              <a:t>Query</a:t>
            </a:r>
            <a:endParaRPr sz="2700"/>
          </a:p>
        </p:txBody>
      </p:sp>
      <p:sp>
        <p:nvSpPr>
          <p:cNvPr id="4" name="object 4" descr=""/>
          <p:cNvSpPr/>
          <p:nvPr/>
        </p:nvSpPr>
        <p:spPr>
          <a:xfrm>
            <a:off x="638175" y="25241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77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28575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77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31908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77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35242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77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87375" y="1258887"/>
            <a:ext cx="4173854" cy="23888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75B8FF"/>
                </a:solidFill>
                <a:latin typeface="Cambria"/>
                <a:cs typeface="Cambria"/>
              </a:rPr>
              <a:t>Query </a:t>
            </a:r>
            <a:r>
              <a:rPr dirty="0" sz="1650" spc="80">
                <a:solidFill>
                  <a:srgbClr val="75B8FF"/>
                </a:solidFill>
                <a:latin typeface="Cambria"/>
                <a:cs typeface="Cambria"/>
              </a:rPr>
              <a:t>Overview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99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Complete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listing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department assignments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contact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details</a:t>
            </a:r>
            <a:endParaRPr sz="1350">
              <a:latin typeface="Roboto"/>
              <a:cs typeface="Roboto"/>
            </a:endParaRPr>
          </a:p>
          <a:p>
            <a:pPr marL="286385" marR="2052320">
              <a:lnSpc>
                <a:spcPct val="162000"/>
              </a:lnSpc>
              <a:spcBef>
                <a:spcPts val="75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Active</a:t>
            </a:r>
            <a:r>
              <a:rPr dirty="0" sz="1350" spc="-7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service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members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Rank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classifications Department</a:t>
            </a:r>
            <a:r>
              <a:rPr dirty="0" sz="1350" spc="-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affiliations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Contact</a:t>
            </a:r>
            <a:r>
              <a:rPr dirty="0" sz="1350" spc="-8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information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0675" y="1285875"/>
            <a:ext cx="5438774" cy="5438774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600075" y="7105650"/>
            <a:ext cx="10229850" cy="2514600"/>
            <a:chOff x="600075" y="7105650"/>
            <a:chExt cx="10229850" cy="2514600"/>
          </a:xfrm>
        </p:grpSpPr>
        <p:sp>
          <p:nvSpPr>
            <p:cNvPr id="11" name="object 11" descr=""/>
            <p:cNvSpPr/>
            <p:nvPr/>
          </p:nvSpPr>
          <p:spPr>
            <a:xfrm>
              <a:off x="604837" y="7110412"/>
              <a:ext cx="10220325" cy="2505075"/>
            </a:xfrm>
            <a:custGeom>
              <a:avLst/>
              <a:gdLst/>
              <a:ahLst/>
              <a:cxnLst/>
              <a:rect l="l" t="t" r="r" b="b"/>
              <a:pathLst>
                <a:path w="10220325" h="2505075">
                  <a:moveTo>
                    <a:pt x="0" y="2488405"/>
                  </a:moveTo>
                  <a:lnTo>
                    <a:pt x="0" y="16662"/>
                  </a:lnTo>
                  <a:lnTo>
                    <a:pt x="0" y="14452"/>
                  </a:lnTo>
                  <a:lnTo>
                    <a:pt x="421" y="12331"/>
                  </a:lnTo>
                  <a:lnTo>
                    <a:pt x="1270" y="10287"/>
                  </a:lnTo>
                  <a:lnTo>
                    <a:pt x="2113" y="8255"/>
                  </a:lnTo>
                  <a:lnTo>
                    <a:pt x="3318" y="6438"/>
                  </a:lnTo>
                  <a:lnTo>
                    <a:pt x="4881" y="4876"/>
                  </a:lnTo>
                  <a:lnTo>
                    <a:pt x="6443" y="3314"/>
                  </a:lnTo>
                  <a:lnTo>
                    <a:pt x="8249" y="2108"/>
                  </a:lnTo>
                  <a:lnTo>
                    <a:pt x="10289" y="1270"/>
                  </a:lnTo>
                  <a:lnTo>
                    <a:pt x="12332" y="419"/>
                  </a:lnTo>
                  <a:lnTo>
                    <a:pt x="14456" y="0"/>
                  </a:lnTo>
                  <a:lnTo>
                    <a:pt x="16668" y="0"/>
                  </a:lnTo>
                  <a:lnTo>
                    <a:pt x="10203662" y="0"/>
                  </a:lnTo>
                  <a:lnTo>
                    <a:pt x="10205872" y="0"/>
                  </a:lnTo>
                  <a:lnTo>
                    <a:pt x="10207993" y="419"/>
                  </a:lnTo>
                  <a:lnTo>
                    <a:pt x="10210038" y="1270"/>
                  </a:lnTo>
                  <a:lnTo>
                    <a:pt x="10212070" y="2108"/>
                  </a:lnTo>
                  <a:lnTo>
                    <a:pt x="10220325" y="14452"/>
                  </a:lnTo>
                  <a:lnTo>
                    <a:pt x="10220325" y="16662"/>
                  </a:lnTo>
                  <a:lnTo>
                    <a:pt x="10220325" y="2488405"/>
                  </a:lnTo>
                  <a:lnTo>
                    <a:pt x="10220325" y="2490612"/>
                  </a:lnTo>
                  <a:lnTo>
                    <a:pt x="10219893" y="2492740"/>
                  </a:lnTo>
                  <a:lnTo>
                    <a:pt x="10205872" y="2505073"/>
                  </a:lnTo>
                  <a:lnTo>
                    <a:pt x="10203662" y="2505073"/>
                  </a:lnTo>
                  <a:lnTo>
                    <a:pt x="16668" y="2505073"/>
                  </a:lnTo>
                  <a:lnTo>
                    <a:pt x="14456" y="2505073"/>
                  </a:lnTo>
                  <a:lnTo>
                    <a:pt x="12332" y="2504647"/>
                  </a:lnTo>
                  <a:lnTo>
                    <a:pt x="10289" y="2503803"/>
                  </a:lnTo>
                  <a:lnTo>
                    <a:pt x="8249" y="2502955"/>
                  </a:lnTo>
                  <a:lnTo>
                    <a:pt x="6443" y="2501755"/>
                  </a:lnTo>
                  <a:lnTo>
                    <a:pt x="4881" y="2500191"/>
                  </a:lnTo>
                  <a:lnTo>
                    <a:pt x="3318" y="2498629"/>
                  </a:lnTo>
                  <a:lnTo>
                    <a:pt x="2113" y="2496823"/>
                  </a:lnTo>
                  <a:lnTo>
                    <a:pt x="1270" y="2494785"/>
                  </a:lnTo>
                  <a:lnTo>
                    <a:pt x="421" y="2492740"/>
                  </a:lnTo>
                  <a:lnTo>
                    <a:pt x="0" y="2490612"/>
                  </a:lnTo>
                  <a:lnTo>
                    <a:pt x="0" y="248840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09587" y="7115187"/>
              <a:ext cx="10210800" cy="2495550"/>
            </a:xfrm>
            <a:custGeom>
              <a:avLst/>
              <a:gdLst/>
              <a:ahLst/>
              <a:cxnLst/>
              <a:rect l="l" t="t" r="r" b="b"/>
              <a:pathLst>
                <a:path w="10210800" h="2495550">
                  <a:moveTo>
                    <a:pt x="2552700" y="2000237"/>
                  </a:moveTo>
                  <a:lnTo>
                    <a:pt x="0" y="2000237"/>
                  </a:lnTo>
                  <a:lnTo>
                    <a:pt x="0" y="2480030"/>
                  </a:lnTo>
                  <a:lnTo>
                    <a:pt x="2095" y="2485085"/>
                  </a:lnTo>
                  <a:lnTo>
                    <a:pt x="10464" y="2493454"/>
                  </a:lnTo>
                  <a:lnTo>
                    <a:pt x="15519" y="2495537"/>
                  </a:lnTo>
                  <a:lnTo>
                    <a:pt x="2552700" y="2495537"/>
                  </a:lnTo>
                  <a:lnTo>
                    <a:pt x="2552700" y="2000237"/>
                  </a:lnTo>
                  <a:close/>
                </a:path>
                <a:path w="10210800" h="2495550">
                  <a:moveTo>
                    <a:pt x="2552700" y="0"/>
                  </a:moveTo>
                  <a:lnTo>
                    <a:pt x="15519" y="0"/>
                  </a:lnTo>
                  <a:lnTo>
                    <a:pt x="10464" y="2095"/>
                  </a:lnTo>
                  <a:lnTo>
                    <a:pt x="2095" y="10464"/>
                  </a:lnTo>
                  <a:lnTo>
                    <a:pt x="0" y="15506"/>
                  </a:lnTo>
                  <a:lnTo>
                    <a:pt x="0" y="504825"/>
                  </a:lnTo>
                  <a:lnTo>
                    <a:pt x="2552700" y="504825"/>
                  </a:lnTo>
                  <a:lnTo>
                    <a:pt x="2552700" y="0"/>
                  </a:lnTo>
                  <a:close/>
                </a:path>
                <a:path w="10210800" h="2495550">
                  <a:moveTo>
                    <a:pt x="10210800" y="2000237"/>
                  </a:moveTo>
                  <a:lnTo>
                    <a:pt x="7667625" y="2000237"/>
                  </a:lnTo>
                  <a:lnTo>
                    <a:pt x="7667625" y="2495537"/>
                  </a:lnTo>
                  <a:lnTo>
                    <a:pt x="10195293" y="2495537"/>
                  </a:lnTo>
                  <a:lnTo>
                    <a:pt x="10200335" y="2493454"/>
                  </a:lnTo>
                  <a:lnTo>
                    <a:pt x="10208704" y="2485085"/>
                  </a:lnTo>
                  <a:lnTo>
                    <a:pt x="10210800" y="2480030"/>
                  </a:lnTo>
                  <a:lnTo>
                    <a:pt x="10210800" y="2000237"/>
                  </a:lnTo>
                  <a:close/>
                </a:path>
                <a:path w="10210800" h="2495550">
                  <a:moveTo>
                    <a:pt x="10210800" y="15506"/>
                  </a:moveTo>
                  <a:lnTo>
                    <a:pt x="10208704" y="10464"/>
                  </a:lnTo>
                  <a:lnTo>
                    <a:pt x="10200335" y="2095"/>
                  </a:lnTo>
                  <a:lnTo>
                    <a:pt x="10195293" y="0"/>
                  </a:lnTo>
                  <a:lnTo>
                    <a:pt x="7667625" y="0"/>
                  </a:lnTo>
                  <a:lnTo>
                    <a:pt x="7667625" y="504825"/>
                  </a:lnTo>
                  <a:lnTo>
                    <a:pt x="10210800" y="504825"/>
                  </a:lnTo>
                  <a:lnTo>
                    <a:pt x="10210800" y="15506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609600" y="7115175"/>
          <a:ext cx="10287000" cy="2493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7145"/>
                <a:gridCol w="2552064"/>
                <a:gridCol w="2552065"/>
                <a:gridCol w="2547620"/>
              </a:tblGrid>
              <a:tr h="50419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Officer</a:t>
                      </a:r>
                      <a:r>
                        <a:rPr dirty="0" sz="1350" spc="5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5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ID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2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Name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2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Rank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Department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4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OFF-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001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Commander</a:t>
                      </a:r>
                      <a:r>
                        <a:rPr dirty="0" sz="1350" spc="-1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Hayes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Commander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Operations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000000">
                        <a:alpha val="3919"/>
                      </a:srgbClr>
                    </a:solidFill>
                  </a:tcPr>
                </a:tc>
              </a:tr>
              <a:tr h="50419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4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OFF-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002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Lt.</a:t>
                      </a:r>
                      <a:r>
                        <a:rPr dirty="0" sz="1350" spc="-4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Chen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Lieutenant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Engineering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FFFFFF">
                        <a:alpha val="3919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4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OFF-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003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Capt.</a:t>
                      </a:r>
                      <a:r>
                        <a:rPr dirty="0" sz="1350" spc="-1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Morrison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Captain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Navigation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000000">
                        <a:alpha val="3919"/>
                      </a:srgbClr>
                    </a:solidFill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4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OFF-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004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Lt.</a:t>
                      </a:r>
                      <a:r>
                        <a:rPr dirty="0" sz="1350" spc="-4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Cmdr.</a:t>
                      </a:r>
                      <a:r>
                        <a:rPr dirty="0" sz="1350" spc="-4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Patel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Lt.</a:t>
                      </a:r>
                      <a:r>
                        <a:rPr dirty="0" sz="1350" spc="-4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Commander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Security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pic>
        <p:nvPicPr>
          <p:cNvPr id="14" name="object 14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9580626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939800"/>
            <a:ext cx="418465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75"/>
              <a:t>Mission</a:t>
            </a:r>
            <a:r>
              <a:rPr dirty="0" sz="2700" spc="100"/>
              <a:t> </a:t>
            </a:r>
            <a:r>
              <a:rPr dirty="0" sz="2700" spc="210"/>
              <a:t>Summary</a:t>
            </a:r>
            <a:r>
              <a:rPr dirty="0" sz="2700" spc="100"/>
              <a:t> </a:t>
            </a:r>
            <a:r>
              <a:rPr dirty="0" sz="2700" spc="60"/>
              <a:t>Report</a:t>
            </a:r>
            <a:endParaRPr sz="2700"/>
          </a:p>
        </p:txBody>
      </p:sp>
      <p:sp>
        <p:nvSpPr>
          <p:cNvPr id="4" name="object 4" descr=""/>
          <p:cNvSpPr txBox="1"/>
          <p:nvPr/>
        </p:nvSpPr>
        <p:spPr>
          <a:xfrm>
            <a:off x="4980635" y="1574164"/>
            <a:ext cx="1650364" cy="1749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360">
                <a:solidFill>
                  <a:srgbClr val="D6E5EF"/>
                </a:solidFill>
                <a:latin typeface="Cambria"/>
                <a:cs typeface="Cambria"/>
              </a:rPr>
              <a:t>12</a:t>
            </a:r>
            <a:endParaRPr sz="4450">
              <a:latin typeface="Cambria"/>
              <a:cs typeface="Cambria"/>
            </a:endParaRPr>
          </a:p>
          <a:p>
            <a:pPr algn="ctr" marL="12700" marR="5080">
              <a:lnSpc>
                <a:spcPct val="142900"/>
              </a:lnSpc>
              <a:spcBef>
                <a:spcPts val="58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Active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Missions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Currently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deployed operations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946647" y="1574164"/>
            <a:ext cx="1822450" cy="1749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50">
                <a:solidFill>
                  <a:srgbClr val="D6E5EF"/>
                </a:solidFill>
                <a:latin typeface="Cambria"/>
                <a:cs typeface="Cambria"/>
              </a:rPr>
              <a:t>8</a:t>
            </a:r>
            <a:endParaRPr sz="4450">
              <a:latin typeface="Cambria"/>
              <a:cs typeface="Cambria"/>
            </a:endParaRPr>
          </a:p>
          <a:p>
            <a:pPr algn="ctr" marL="12700" marR="5080" indent="-635">
              <a:lnSpc>
                <a:spcPct val="142900"/>
              </a:lnSpc>
              <a:spcBef>
                <a:spcPts val="58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Completed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Successfully</a:t>
            </a:r>
            <a:r>
              <a:rPr dirty="0" sz="1350" spc="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concluded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this</a:t>
            </a:r>
            <a:r>
              <a:rPr dirty="0" sz="1350" spc="-7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quarter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098260" y="1574164"/>
            <a:ext cx="1625600" cy="1749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50">
                <a:solidFill>
                  <a:srgbClr val="D6E5EF"/>
                </a:solidFill>
                <a:latin typeface="Cambria"/>
                <a:cs typeface="Cambria"/>
              </a:rPr>
              <a:t>3</a:t>
            </a:r>
            <a:endParaRPr sz="44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Pending</a:t>
            </a:r>
            <a:endParaRPr sz="1650">
              <a:latin typeface="Cambria"/>
              <a:cs typeface="Cambria"/>
            </a:endParaRPr>
          </a:p>
          <a:p>
            <a:pPr algn="ctr" marL="12065" marR="5080">
              <a:lnSpc>
                <a:spcPct val="134300"/>
              </a:lnSpc>
              <a:spcBef>
                <a:spcPts val="464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Awaiting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deployment authorization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094284" y="3707765"/>
            <a:ext cx="1527175" cy="1739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5"/>
              </a:spcBef>
            </a:pPr>
            <a:r>
              <a:rPr dirty="0" sz="4450" spc="-330">
                <a:solidFill>
                  <a:srgbClr val="D6E5EF"/>
                </a:solidFill>
                <a:latin typeface="Cambria"/>
                <a:cs typeface="Cambria"/>
              </a:rPr>
              <a:t>95%</a:t>
            </a:r>
            <a:endParaRPr sz="4450">
              <a:latin typeface="Cambria"/>
              <a:cs typeface="Cambria"/>
            </a:endParaRPr>
          </a:p>
          <a:p>
            <a:pPr algn="ctr" marL="12700" marR="5080">
              <a:lnSpc>
                <a:spcPct val="141000"/>
              </a:lnSpc>
              <a:spcBef>
                <a:spcPts val="620"/>
              </a:spcBef>
            </a:pPr>
            <a:r>
              <a:rPr dirty="0" sz="1650" spc="135">
                <a:solidFill>
                  <a:srgbClr val="D6E5EF"/>
                </a:solidFill>
                <a:latin typeface="Cambria"/>
                <a:cs typeface="Cambria"/>
              </a:rPr>
              <a:t>Success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Rate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8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completion efficiency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8" name="object 8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9115425"/>
          </a:xfrm>
          <a:custGeom>
            <a:avLst/>
            <a:gdLst/>
            <a:ahLst/>
            <a:cxnLst/>
            <a:rect l="l" t="t" r="r" b="b"/>
            <a:pathLst>
              <a:path w="11430000" h="9115425">
                <a:moveTo>
                  <a:pt x="11430000" y="0"/>
                </a:moveTo>
                <a:lnTo>
                  <a:pt x="0" y="0"/>
                </a:lnTo>
                <a:lnTo>
                  <a:pt x="0" y="9115425"/>
                </a:lnTo>
                <a:lnTo>
                  <a:pt x="11430000" y="91154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60"/>
              <a:t>Ship</a:t>
            </a:r>
            <a:r>
              <a:rPr dirty="0" sz="2700" spc="95"/>
              <a:t> </a:t>
            </a:r>
            <a:r>
              <a:rPr dirty="0" sz="2700" spc="100"/>
              <a:t>Deployment </a:t>
            </a:r>
            <a:r>
              <a:rPr dirty="0" sz="2700" spc="175"/>
              <a:t>Analysis</a:t>
            </a:r>
            <a:endParaRPr sz="2700"/>
          </a:p>
        </p:txBody>
      </p:sp>
      <p:grpSp>
        <p:nvGrpSpPr>
          <p:cNvPr id="4" name="object 4" descr=""/>
          <p:cNvGrpSpPr/>
          <p:nvPr/>
        </p:nvGrpSpPr>
        <p:grpSpPr>
          <a:xfrm>
            <a:off x="718101" y="1341828"/>
            <a:ext cx="4791075" cy="2043430"/>
            <a:chOff x="718101" y="1341828"/>
            <a:chExt cx="4791075" cy="2043430"/>
          </a:xfrm>
        </p:grpSpPr>
        <p:sp>
          <p:nvSpPr>
            <p:cNvPr id="5" name="object 5" descr=""/>
            <p:cNvSpPr/>
            <p:nvPr/>
          </p:nvSpPr>
          <p:spPr>
            <a:xfrm>
              <a:off x="762864" y="3379191"/>
              <a:ext cx="4743450" cy="0"/>
            </a:xfrm>
            <a:custGeom>
              <a:avLst/>
              <a:gdLst/>
              <a:ahLst/>
              <a:cxnLst/>
              <a:rect l="l" t="t" r="r" b="b"/>
              <a:pathLst>
                <a:path w="4743450" h="0">
                  <a:moveTo>
                    <a:pt x="0" y="0"/>
                  </a:moveTo>
                  <a:lnTo>
                    <a:pt x="4743043" y="0"/>
                  </a:lnTo>
                </a:path>
              </a:pathLst>
            </a:custGeom>
            <a:ln w="5913">
              <a:solidFill>
                <a:srgbClr val="D6E5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2864" y="2699165"/>
              <a:ext cx="4743450" cy="0"/>
            </a:xfrm>
            <a:custGeom>
              <a:avLst/>
              <a:gdLst/>
              <a:ahLst/>
              <a:cxnLst/>
              <a:rect l="l" t="t" r="r" b="b"/>
              <a:pathLst>
                <a:path w="4743450" h="0">
                  <a:moveTo>
                    <a:pt x="0" y="0"/>
                  </a:moveTo>
                  <a:lnTo>
                    <a:pt x="4743043" y="0"/>
                  </a:lnTo>
                </a:path>
              </a:pathLst>
            </a:custGeom>
            <a:ln w="5913">
              <a:solidFill>
                <a:srgbClr val="D6E5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2864" y="2025029"/>
              <a:ext cx="4743450" cy="0"/>
            </a:xfrm>
            <a:custGeom>
              <a:avLst/>
              <a:gdLst/>
              <a:ahLst/>
              <a:cxnLst/>
              <a:rect l="l" t="t" r="r" b="b"/>
              <a:pathLst>
                <a:path w="4743450" h="0">
                  <a:moveTo>
                    <a:pt x="0" y="0"/>
                  </a:moveTo>
                  <a:lnTo>
                    <a:pt x="4743043" y="0"/>
                  </a:lnTo>
                </a:path>
              </a:pathLst>
            </a:custGeom>
            <a:ln w="5913">
              <a:solidFill>
                <a:srgbClr val="D6E5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62864" y="1345003"/>
              <a:ext cx="4743450" cy="0"/>
            </a:xfrm>
            <a:custGeom>
              <a:avLst/>
              <a:gdLst/>
              <a:ahLst/>
              <a:cxnLst/>
              <a:rect l="l" t="t" r="r" b="b"/>
              <a:pathLst>
                <a:path w="4743450" h="0">
                  <a:moveTo>
                    <a:pt x="0" y="0"/>
                  </a:moveTo>
                  <a:lnTo>
                    <a:pt x="4743043" y="0"/>
                  </a:lnTo>
                </a:path>
              </a:pathLst>
            </a:custGeom>
            <a:ln w="5913">
              <a:solidFill>
                <a:srgbClr val="D6E5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93321" y="2025040"/>
              <a:ext cx="342900" cy="1351915"/>
            </a:xfrm>
            <a:custGeom>
              <a:avLst/>
              <a:gdLst/>
              <a:ahLst/>
              <a:cxnLst/>
              <a:rect l="l" t="t" r="r" b="b"/>
              <a:pathLst>
                <a:path w="342900" h="1351914">
                  <a:moveTo>
                    <a:pt x="314702" y="0"/>
                  </a:moveTo>
                  <a:lnTo>
                    <a:pt x="32275" y="0"/>
                  </a:lnTo>
                  <a:lnTo>
                    <a:pt x="27994" y="0"/>
                  </a:lnTo>
                  <a:lnTo>
                    <a:pt x="23877" y="749"/>
                  </a:lnTo>
                  <a:lnTo>
                    <a:pt x="0" y="25641"/>
                  </a:lnTo>
                  <a:lnTo>
                    <a:pt x="0" y="1351788"/>
                  </a:lnTo>
                  <a:lnTo>
                    <a:pt x="342692" y="1351788"/>
                  </a:lnTo>
                  <a:lnTo>
                    <a:pt x="342692" y="25641"/>
                  </a:lnTo>
                  <a:lnTo>
                    <a:pt x="318816" y="749"/>
                  </a:lnTo>
                  <a:lnTo>
                    <a:pt x="314702" y="0"/>
                  </a:lnTo>
                  <a:close/>
                </a:path>
              </a:pathLst>
            </a:custGeom>
            <a:solidFill>
              <a:srgbClr val="166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21688" y="2870644"/>
              <a:ext cx="342900" cy="506730"/>
            </a:xfrm>
            <a:custGeom>
              <a:avLst/>
              <a:gdLst/>
              <a:ahLst/>
              <a:cxnLst/>
              <a:rect l="l" t="t" r="r" b="b"/>
              <a:pathLst>
                <a:path w="342900" h="506729">
                  <a:moveTo>
                    <a:pt x="314706" y="0"/>
                  </a:moveTo>
                  <a:lnTo>
                    <a:pt x="32283" y="0"/>
                  </a:lnTo>
                  <a:lnTo>
                    <a:pt x="28003" y="0"/>
                  </a:lnTo>
                  <a:lnTo>
                    <a:pt x="23888" y="749"/>
                  </a:lnTo>
                  <a:lnTo>
                    <a:pt x="0" y="25641"/>
                  </a:lnTo>
                  <a:lnTo>
                    <a:pt x="0" y="506183"/>
                  </a:lnTo>
                  <a:lnTo>
                    <a:pt x="342709" y="506183"/>
                  </a:lnTo>
                  <a:lnTo>
                    <a:pt x="342709" y="25641"/>
                  </a:lnTo>
                  <a:lnTo>
                    <a:pt x="318820" y="749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74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194852" y="1345006"/>
              <a:ext cx="342900" cy="2032000"/>
            </a:xfrm>
            <a:custGeom>
              <a:avLst/>
              <a:gdLst/>
              <a:ahLst/>
              <a:cxnLst/>
              <a:rect l="l" t="t" r="r" b="b"/>
              <a:pathLst>
                <a:path w="342900" h="2032000">
                  <a:moveTo>
                    <a:pt x="314706" y="0"/>
                  </a:moveTo>
                  <a:lnTo>
                    <a:pt x="32270" y="0"/>
                  </a:lnTo>
                  <a:lnTo>
                    <a:pt x="27990" y="0"/>
                  </a:lnTo>
                  <a:lnTo>
                    <a:pt x="23876" y="749"/>
                  </a:lnTo>
                  <a:lnTo>
                    <a:pt x="19926" y="2260"/>
                  </a:lnTo>
                  <a:lnTo>
                    <a:pt x="15963" y="3746"/>
                  </a:lnTo>
                  <a:lnTo>
                    <a:pt x="12471" y="5892"/>
                  </a:lnTo>
                  <a:lnTo>
                    <a:pt x="6426" y="11430"/>
                  </a:lnTo>
                  <a:lnTo>
                    <a:pt x="4089" y="14630"/>
                  </a:lnTo>
                  <a:lnTo>
                    <a:pt x="825" y="21869"/>
                  </a:lnTo>
                  <a:lnTo>
                    <a:pt x="0" y="25641"/>
                  </a:lnTo>
                  <a:lnTo>
                    <a:pt x="0" y="2031822"/>
                  </a:lnTo>
                  <a:lnTo>
                    <a:pt x="342696" y="2031822"/>
                  </a:lnTo>
                  <a:lnTo>
                    <a:pt x="342696" y="25641"/>
                  </a:lnTo>
                  <a:lnTo>
                    <a:pt x="322770" y="2260"/>
                  </a:lnTo>
                  <a:lnTo>
                    <a:pt x="318820" y="749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166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623223" y="2527668"/>
              <a:ext cx="342900" cy="849630"/>
            </a:xfrm>
            <a:custGeom>
              <a:avLst/>
              <a:gdLst/>
              <a:ahLst/>
              <a:cxnLst/>
              <a:rect l="l" t="t" r="r" b="b"/>
              <a:pathLst>
                <a:path w="342900" h="849629">
                  <a:moveTo>
                    <a:pt x="314706" y="0"/>
                  </a:moveTo>
                  <a:lnTo>
                    <a:pt x="32283" y="0"/>
                  </a:lnTo>
                  <a:lnTo>
                    <a:pt x="27990" y="0"/>
                  </a:lnTo>
                  <a:lnTo>
                    <a:pt x="23876" y="749"/>
                  </a:lnTo>
                  <a:lnTo>
                    <a:pt x="0" y="25654"/>
                  </a:lnTo>
                  <a:lnTo>
                    <a:pt x="0" y="849160"/>
                  </a:lnTo>
                  <a:lnTo>
                    <a:pt x="342696" y="849160"/>
                  </a:lnTo>
                  <a:lnTo>
                    <a:pt x="342696" y="25654"/>
                  </a:lnTo>
                  <a:lnTo>
                    <a:pt x="318820" y="749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74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296373" y="2362098"/>
              <a:ext cx="342900" cy="1014730"/>
            </a:xfrm>
            <a:custGeom>
              <a:avLst/>
              <a:gdLst/>
              <a:ahLst/>
              <a:cxnLst/>
              <a:rect l="l" t="t" r="r" b="b"/>
              <a:pathLst>
                <a:path w="342900" h="1014729">
                  <a:moveTo>
                    <a:pt x="314718" y="0"/>
                  </a:moveTo>
                  <a:lnTo>
                    <a:pt x="32283" y="0"/>
                  </a:lnTo>
                  <a:lnTo>
                    <a:pt x="28003" y="0"/>
                  </a:lnTo>
                  <a:lnTo>
                    <a:pt x="23888" y="749"/>
                  </a:lnTo>
                  <a:lnTo>
                    <a:pt x="0" y="25641"/>
                  </a:lnTo>
                  <a:lnTo>
                    <a:pt x="0" y="1014730"/>
                  </a:lnTo>
                  <a:lnTo>
                    <a:pt x="342709" y="1014730"/>
                  </a:lnTo>
                  <a:lnTo>
                    <a:pt x="342709" y="25641"/>
                  </a:lnTo>
                  <a:lnTo>
                    <a:pt x="318820" y="749"/>
                  </a:lnTo>
                  <a:lnTo>
                    <a:pt x="314718" y="0"/>
                  </a:lnTo>
                  <a:close/>
                </a:path>
              </a:pathLst>
            </a:custGeom>
            <a:solidFill>
              <a:srgbClr val="166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724757" y="3036214"/>
              <a:ext cx="342900" cy="340995"/>
            </a:xfrm>
            <a:custGeom>
              <a:avLst/>
              <a:gdLst/>
              <a:ahLst/>
              <a:cxnLst/>
              <a:rect l="l" t="t" r="r" b="b"/>
              <a:pathLst>
                <a:path w="342900" h="340995">
                  <a:moveTo>
                    <a:pt x="314706" y="0"/>
                  </a:moveTo>
                  <a:lnTo>
                    <a:pt x="32270" y="0"/>
                  </a:lnTo>
                  <a:lnTo>
                    <a:pt x="27990" y="0"/>
                  </a:lnTo>
                  <a:lnTo>
                    <a:pt x="23876" y="749"/>
                  </a:lnTo>
                  <a:lnTo>
                    <a:pt x="19926" y="2260"/>
                  </a:lnTo>
                  <a:lnTo>
                    <a:pt x="15963" y="3746"/>
                  </a:lnTo>
                  <a:lnTo>
                    <a:pt x="12471" y="5892"/>
                  </a:lnTo>
                  <a:lnTo>
                    <a:pt x="6426" y="11430"/>
                  </a:lnTo>
                  <a:lnTo>
                    <a:pt x="4089" y="14630"/>
                  </a:lnTo>
                  <a:lnTo>
                    <a:pt x="812" y="21869"/>
                  </a:lnTo>
                  <a:lnTo>
                    <a:pt x="0" y="25641"/>
                  </a:lnTo>
                  <a:lnTo>
                    <a:pt x="0" y="340614"/>
                  </a:lnTo>
                  <a:lnTo>
                    <a:pt x="342696" y="340614"/>
                  </a:lnTo>
                  <a:lnTo>
                    <a:pt x="342696" y="25641"/>
                  </a:lnTo>
                  <a:lnTo>
                    <a:pt x="318820" y="749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74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397908" y="2699156"/>
              <a:ext cx="342900" cy="678180"/>
            </a:xfrm>
            <a:custGeom>
              <a:avLst/>
              <a:gdLst/>
              <a:ahLst/>
              <a:cxnLst/>
              <a:rect l="l" t="t" r="r" b="b"/>
              <a:pathLst>
                <a:path w="342900" h="678179">
                  <a:moveTo>
                    <a:pt x="314706" y="0"/>
                  </a:moveTo>
                  <a:lnTo>
                    <a:pt x="32283" y="0"/>
                  </a:lnTo>
                  <a:lnTo>
                    <a:pt x="27990" y="0"/>
                  </a:lnTo>
                  <a:lnTo>
                    <a:pt x="23876" y="749"/>
                  </a:lnTo>
                  <a:lnTo>
                    <a:pt x="0" y="25641"/>
                  </a:lnTo>
                  <a:lnTo>
                    <a:pt x="0" y="677672"/>
                  </a:lnTo>
                  <a:lnTo>
                    <a:pt x="342696" y="677672"/>
                  </a:lnTo>
                  <a:lnTo>
                    <a:pt x="342696" y="25641"/>
                  </a:lnTo>
                  <a:lnTo>
                    <a:pt x="318820" y="749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166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826279" y="3207702"/>
              <a:ext cx="342900" cy="169545"/>
            </a:xfrm>
            <a:custGeom>
              <a:avLst/>
              <a:gdLst/>
              <a:ahLst/>
              <a:cxnLst/>
              <a:rect l="l" t="t" r="r" b="b"/>
              <a:pathLst>
                <a:path w="342900" h="169545">
                  <a:moveTo>
                    <a:pt x="314706" y="0"/>
                  </a:moveTo>
                  <a:lnTo>
                    <a:pt x="32283" y="0"/>
                  </a:lnTo>
                  <a:lnTo>
                    <a:pt x="28003" y="0"/>
                  </a:lnTo>
                  <a:lnTo>
                    <a:pt x="23876" y="749"/>
                  </a:lnTo>
                  <a:lnTo>
                    <a:pt x="0" y="25641"/>
                  </a:lnTo>
                  <a:lnTo>
                    <a:pt x="0" y="169125"/>
                  </a:lnTo>
                  <a:lnTo>
                    <a:pt x="342709" y="169125"/>
                  </a:lnTo>
                  <a:lnTo>
                    <a:pt x="342696" y="25641"/>
                  </a:lnTo>
                  <a:lnTo>
                    <a:pt x="318820" y="749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74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24133" y="3379191"/>
              <a:ext cx="38735" cy="0"/>
            </a:xfrm>
            <a:custGeom>
              <a:avLst/>
              <a:gdLst/>
              <a:ahLst/>
              <a:cxnLst/>
              <a:rect l="l" t="t" r="r" b="b"/>
              <a:pathLst>
                <a:path w="38734" h="0">
                  <a:moveTo>
                    <a:pt x="38730" y="0"/>
                  </a:moveTo>
                  <a:lnTo>
                    <a:pt x="0" y="0"/>
                  </a:lnTo>
                </a:path>
              </a:pathLst>
            </a:custGeom>
            <a:ln w="11826">
              <a:solidFill>
                <a:srgbClr val="D6E5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634950" y="3310970"/>
            <a:ext cx="7620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50">
                <a:solidFill>
                  <a:srgbClr val="D6E5EF"/>
                </a:solidFill>
                <a:latin typeface="Roboto"/>
                <a:cs typeface="Roboto"/>
              </a:rPr>
              <a:t>0</a:t>
            </a:r>
            <a:endParaRPr sz="650">
              <a:latin typeface="Roboto"/>
              <a:cs typeface="Roboto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724133" y="2699165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730" y="0"/>
                </a:moveTo>
                <a:lnTo>
                  <a:pt x="0" y="0"/>
                </a:lnTo>
              </a:path>
            </a:pathLst>
          </a:custGeom>
          <a:ln w="11826">
            <a:solidFill>
              <a:srgbClr val="D6E5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34950" y="2630949"/>
            <a:ext cx="7620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50">
                <a:solidFill>
                  <a:srgbClr val="D6E5EF"/>
                </a:solidFill>
                <a:latin typeface="Roboto"/>
                <a:cs typeface="Roboto"/>
              </a:rPr>
              <a:t>4</a:t>
            </a:r>
            <a:endParaRPr sz="650">
              <a:latin typeface="Roboto"/>
              <a:cs typeface="Roboto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724133" y="2025029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730" y="0"/>
                </a:moveTo>
                <a:lnTo>
                  <a:pt x="0" y="0"/>
                </a:lnTo>
              </a:path>
            </a:pathLst>
          </a:custGeom>
          <a:ln w="11826">
            <a:solidFill>
              <a:srgbClr val="D6E5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634950" y="1956909"/>
            <a:ext cx="7620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50">
                <a:solidFill>
                  <a:srgbClr val="D6E5EF"/>
                </a:solidFill>
                <a:latin typeface="Roboto"/>
                <a:cs typeface="Roboto"/>
              </a:rPr>
              <a:t>8</a:t>
            </a:r>
            <a:endParaRPr sz="650">
              <a:latin typeface="Roboto"/>
              <a:cs typeface="Roboto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724133" y="1345003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730" y="0"/>
                </a:moveTo>
                <a:lnTo>
                  <a:pt x="0" y="0"/>
                </a:lnTo>
              </a:path>
            </a:pathLst>
          </a:custGeom>
          <a:ln w="11826">
            <a:solidFill>
              <a:srgbClr val="D6E5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584200" y="1277027"/>
            <a:ext cx="12700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25">
                <a:solidFill>
                  <a:srgbClr val="D6E5EF"/>
                </a:solidFill>
                <a:latin typeface="Roboto"/>
                <a:cs typeface="Roboto"/>
              </a:rPr>
              <a:t>12</a:t>
            </a:r>
            <a:endParaRPr sz="650">
              <a:latin typeface="Roboto"/>
              <a:cs typeface="Roboto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756197" y="1341286"/>
            <a:ext cx="729615" cy="2077720"/>
            <a:chOff x="756197" y="1341286"/>
            <a:chExt cx="729615" cy="2077720"/>
          </a:xfrm>
        </p:grpSpPr>
        <p:sp>
          <p:nvSpPr>
            <p:cNvPr id="26" name="object 26" descr=""/>
            <p:cNvSpPr/>
            <p:nvPr/>
          </p:nvSpPr>
          <p:spPr>
            <a:xfrm>
              <a:off x="762864" y="1347954"/>
              <a:ext cx="0" cy="2032000"/>
            </a:xfrm>
            <a:custGeom>
              <a:avLst/>
              <a:gdLst/>
              <a:ahLst/>
              <a:cxnLst/>
              <a:rect l="l" t="t" r="r" b="b"/>
              <a:pathLst>
                <a:path w="0" h="2032000">
                  <a:moveTo>
                    <a:pt x="0" y="2031832"/>
                  </a:moveTo>
                  <a:lnTo>
                    <a:pt x="0" y="0"/>
                  </a:lnTo>
                </a:path>
              </a:pathLst>
            </a:custGeom>
            <a:ln w="12910">
              <a:solidFill>
                <a:srgbClr val="D6E5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78855" y="3376811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w="0" h="35560">
                  <a:moveTo>
                    <a:pt x="0" y="0"/>
                  </a:moveTo>
                  <a:lnTo>
                    <a:pt x="0" y="35484"/>
                  </a:lnTo>
                </a:path>
              </a:pathLst>
            </a:custGeom>
            <a:ln w="12910">
              <a:solidFill>
                <a:srgbClr val="D6E5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250830" y="3399553"/>
            <a:ext cx="45593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>
                <a:solidFill>
                  <a:srgbClr val="D6E5EF"/>
                </a:solidFill>
                <a:latin typeface="Roboto"/>
                <a:cs typeface="Roboto"/>
              </a:rPr>
              <a:t>Destroyers</a:t>
            </a:r>
            <a:endParaRPr sz="650">
              <a:latin typeface="Roboto"/>
              <a:cs typeface="Roboto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2580397" y="3376810"/>
            <a:ext cx="2203450" cy="35560"/>
          </a:xfrm>
          <a:custGeom>
            <a:avLst/>
            <a:gdLst/>
            <a:ahLst/>
            <a:cxnLst/>
            <a:rect l="l" t="t" r="r" b="b"/>
            <a:pathLst>
              <a:path w="2203450" h="35560">
                <a:moveTo>
                  <a:pt x="0" y="0"/>
                </a:moveTo>
                <a:lnTo>
                  <a:pt x="0" y="35484"/>
                </a:lnTo>
              </a:path>
              <a:path w="2203450" h="35560">
                <a:moveTo>
                  <a:pt x="1101528" y="0"/>
                </a:moveTo>
                <a:lnTo>
                  <a:pt x="1101528" y="35484"/>
                </a:lnTo>
              </a:path>
              <a:path w="2203450" h="35560">
                <a:moveTo>
                  <a:pt x="2203057" y="0"/>
                </a:moveTo>
                <a:lnTo>
                  <a:pt x="2203057" y="35484"/>
                </a:lnTo>
              </a:path>
            </a:pathLst>
          </a:custGeom>
          <a:ln w="12368">
            <a:solidFill>
              <a:srgbClr val="D6E5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4531245" y="3399553"/>
            <a:ext cx="50419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>
                <a:solidFill>
                  <a:srgbClr val="D6E5EF"/>
                </a:solidFill>
                <a:latin typeface="Roboto"/>
                <a:cs typeface="Roboto"/>
              </a:rPr>
              <a:t>Submarines</a:t>
            </a:r>
            <a:endParaRPr sz="650">
              <a:latin typeface="Roboto"/>
              <a:cs typeface="Roboto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766088" y="3376810"/>
            <a:ext cx="4737100" cy="0"/>
          </a:xfrm>
          <a:custGeom>
            <a:avLst/>
            <a:gdLst/>
            <a:ahLst/>
            <a:cxnLst/>
            <a:rect l="l" t="t" r="r" b="b"/>
            <a:pathLst>
              <a:path w="4737100" h="0">
                <a:moveTo>
                  <a:pt x="0" y="0"/>
                </a:moveTo>
                <a:lnTo>
                  <a:pt x="4736584" y="0"/>
                </a:lnTo>
              </a:path>
            </a:pathLst>
          </a:custGeom>
          <a:ln w="11826">
            <a:solidFill>
              <a:srgbClr val="D6E5E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2" name="object 3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50" y="3524250"/>
            <a:ext cx="171450" cy="171450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2239365" y="3399553"/>
            <a:ext cx="73088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1275">
              <a:lnSpc>
                <a:spcPts val="720"/>
              </a:lnSpc>
              <a:spcBef>
                <a:spcPts val="100"/>
              </a:spcBef>
            </a:pPr>
            <a:r>
              <a:rPr dirty="0" sz="650" spc="-10">
                <a:solidFill>
                  <a:srgbClr val="D6E5EF"/>
                </a:solidFill>
                <a:latin typeface="Roboto"/>
                <a:cs typeface="Roboto"/>
              </a:rPr>
              <a:t>Frigates</a:t>
            </a:r>
            <a:endParaRPr sz="650">
              <a:latin typeface="Roboto"/>
              <a:cs typeface="Roboto"/>
            </a:endParaRPr>
          </a:p>
          <a:p>
            <a:pPr algn="ctr">
              <a:lnSpc>
                <a:spcPts val="1560"/>
              </a:lnSpc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Deployed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775" y="3524250"/>
            <a:ext cx="171450" cy="171450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3383114" y="3399553"/>
            <a:ext cx="53276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410">
              <a:lnSpc>
                <a:spcPts val="720"/>
              </a:lnSpc>
              <a:spcBef>
                <a:spcPts val="100"/>
              </a:spcBef>
            </a:pPr>
            <a:r>
              <a:rPr dirty="0" sz="650" spc="-10">
                <a:solidFill>
                  <a:srgbClr val="D6E5EF"/>
                </a:solidFill>
                <a:latin typeface="Roboto"/>
                <a:cs typeface="Roboto"/>
              </a:rPr>
              <a:t>Corvettes</a:t>
            </a:r>
            <a:endParaRPr sz="650">
              <a:latin typeface="Roboto"/>
              <a:cs typeface="Roboto"/>
            </a:endParaRPr>
          </a:p>
          <a:p>
            <a:pPr marL="12700">
              <a:lnSpc>
                <a:spcPts val="1560"/>
              </a:lnSpc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Port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920930" y="1258887"/>
            <a:ext cx="4728210" cy="9601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75B8FF"/>
                </a:solidFill>
                <a:latin typeface="Cambria"/>
                <a:cs typeface="Cambria"/>
              </a:rPr>
              <a:t>Deployment</a:t>
            </a:r>
            <a:r>
              <a:rPr dirty="0" sz="1650" spc="10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75B8FF"/>
                </a:solidFill>
                <a:latin typeface="Cambria"/>
                <a:cs typeface="Cambria"/>
              </a:rPr>
              <a:t>Status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990"/>
              </a:spcBef>
            </a:pP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Real-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time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vessel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positioning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readiness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across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the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fleet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5972175" y="25241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77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5972175" y="28575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77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5972175" y="31908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77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6195072" y="2416175"/>
            <a:ext cx="2635885" cy="897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73%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fleet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deployment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rate</a:t>
            </a:r>
            <a:endParaRPr sz="1350">
              <a:latin typeface="Roboto"/>
              <a:cs typeface="Roboto"/>
            </a:endParaRPr>
          </a:p>
          <a:p>
            <a:pPr marL="12700" marR="5080">
              <a:lnSpc>
                <a:spcPct val="162000"/>
              </a:lnSpc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vessels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combat-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ready Maintenance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schedules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optimised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4075" y="3543300"/>
            <a:ext cx="4905374" cy="4905373"/>
          </a:xfrm>
          <a:prstGeom prst="rect">
            <a:avLst/>
          </a:prstGeom>
        </p:spPr>
      </p:pic>
      <p:pic>
        <p:nvPicPr>
          <p:cNvPr id="42" name="object 42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0244" y="8605266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235075"/>
            <a:ext cx="573278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10"/>
              <a:t>Departmental </a:t>
            </a:r>
            <a:r>
              <a:rPr dirty="0" sz="2700" spc="125"/>
              <a:t>Strength</a:t>
            </a:r>
            <a:r>
              <a:rPr dirty="0" sz="2700" spc="110"/>
              <a:t> </a:t>
            </a:r>
            <a:r>
              <a:rPr dirty="0" sz="2700" spc="75"/>
              <a:t>Distribution</a:t>
            </a:r>
            <a:endParaRPr sz="2700"/>
          </a:p>
        </p:txBody>
      </p:sp>
      <p:sp>
        <p:nvSpPr>
          <p:cNvPr id="3" name="object 3" descr=""/>
          <p:cNvSpPr/>
          <p:nvPr/>
        </p:nvSpPr>
        <p:spPr>
          <a:xfrm>
            <a:off x="600075" y="2019299"/>
            <a:ext cx="3295650" cy="1638300"/>
          </a:xfrm>
          <a:custGeom>
            <a:avLst/>
            <a:gdLst/>
            <a:ahLst/>
            <a:cxnLst/>
            <a:rect l="l" t="t" r="r" b="b"/>
            <a:pathLst>
              <a:path w="3295650" h="1638300">
                <a:moveTo>
                  <a:pt x="3277057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1616875"/>
                </a:lnTo>
                <a:lnTo>
                  <a:pt x="0" y="1619707"/>
                </a:lnTo>
                <a:lnTo>
                  <a:pt x="18588" y="1638300"/>
                </a:lnTo>
                <a:lnTo>
                  <a:pt x="3277057" y="1638300"/>
                </a:lnTo>
                <a:lnTo>
                  <a:pt x="3295650" y="1619707"/>
                </a:lnTo>
                <a:lnTo>
                  <a:pt x="3295650" y="18592"/>
                </a:lnTo>
                <a:lnTo>
                  <a:pt x="3279800" y="546"/>
                </a:lnTo>
                <a:lnTo>
                  <a:pt x="3277057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58825" y="2182812"/>
            <a:ext cx="2880995" cy="9886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Operations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145</a:t>
            </a:r>
            <a:r>
              <a:rPr dirty="0" sz="1350" spc="-2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Command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&amp;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control,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tactical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planning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067175" y="2019299"/>
            <a:ext cx="3295650" cy="1638300"/>
          </a:xfrm>
          <a:custGeom>
            <a:avLst/>
            <a:gdLst/>
            <a:ahLst/>
            <a:cxnLst/>
            <a:rect l="l" t="t" r="r" b="b"/>
            <a:pathLst>
              <a:path w="3295650" h="1638300">
                <a:moveTo>
                  <a:pt x="3277057" y="0"/>
                </a:moveTo>
                <a:lnTo>
                  <a:pt x="18592" y="0"/>
                </a:lnTo>
                <a:lnTo>
                  <a:pt x="15849" y="546"/>
                </a:lnTo>
                <a:lnTo>
                  <a:pt x="0" y="18592"/>
                </a:lnTo>
                <a:lnTo>
                  <a:pt x="0" y="1616875"/>
                </a:lnTo>
                <a:lnTo>
                  <a:pt x="0" y="1619707"/>
                </a:lnTo>
                <a:lnTo>
                  <a:pt x="18592" y="1638300"/>
                </a:lnTo>
                <a:lnTo>
                  <a:pt x="3277057" y="1638300"/>
                </a:lnTo>
                <a:lnTo>
                  <a:pt x="3295650" y="1619707"/>
                </a:lnTo>
                <a:lnTo>
                  <a:pt x="3295650" y="18592"/>
                </a:lnTo>
                <a:lnTo>
                  <a:pt x="3279800" y="546"/>
                </a:lnTo>
                <a:lnTo>
                  <a:pt x="3277057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225925" y="2182812"/>
            <a:ext cx="2484120" cy="12649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Engineering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98</a:t>
            </a:r>
            <a:r>
              <a:rPr dirty="0" sz="1350" spc="-2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endParaRPr sz="1350">
              <a:latin typeface="Roboto"/>
              <a:cs typeface="Roboto"/>
            </a:endParaRPr>
          </a:p>
          <a:p>
            <a:pPr marL="12700" marR="5080">
              <a:lnSpc>
                <a:spcPct val="134300"/>
              </a:lnSpc>
              <a:spcBef>
                <a:spcPts val="75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maintenance,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technical support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534275" y="2019299"/>
            <a:ext cx="3295650" cy="1638300"/>
          </a:xfrm>
          <a:custGeom>
            <a:avLst/>
            <a:gdLst/>
            <a:ahLst/>
            <a:cxnLst/>
            <a:rect l="l" t="t" r="r" b="b"/>
            <a:pathLst>
              <a:path w="3295650" h="1638300">
                <a:moveTo>
                  <a:pt x="3277057" y="0"/>
                </a:moveTo>
                <a:lnTo>
                  <a:pt x="18592" y="0"/>
                </a:lnTo>
                <a:lnTo>
                  <a:pt x="15849" y="546"/>
                </a:lnTo>
                <a:lnTo>
                  <a:pt x="0" y="18592"/>
                </a:lnTo>
                <a:lnTo>
                  <a:pt x="0" y="1616875"/>
                </a:lnTo>
                <a:lnTo>
                  <a:pt x="0" y="1619707"/>
                </a:lnTo>
                <a:lnTo>
                  <a:pt x="18592" y="1638300"/>
                </a:lnTo>
                <a:lnTo>
                  <a:pt x="3277057" y="1638300"/>
                </a:lnTo>
                <a:lnTo>
                  <a:pt x="3295650" y="1619707"/>
                </a:lnTo>
                <a:lnTo>
                  <a:pt x="3295650" y="18592"/>
                </a:lnTo>
                <a:lnTo>
                  <a:pt x="3279800" y="546"/>
                </a:lnTo>
                <a:lnTo>
                  <a:pt x="3277057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693025" y="2182812"/>
            <a:ext cx="2776855" cy="9886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Navigation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67</a:t>
            </a:r>
            <a:r>
              <a:rPr dirty="0" sz="1350" spc="-2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Route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planning,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positioning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00075" y="3829050"/>
            <a:ext cx="5029200" cy="1362075"/>
          </a:xfrm>
          <a:custGeom>
            <a:avLst/>
            <a:gdLst/>
            <a:ahLst/>
            <a:cxnLst/>
            <a:rect l="l" t="t" r="r" b="b"/>
            <a:pathLst>
              <a:path w="5029200" h="1362075">
                <a:moveTo>
                  <a:pt x="5010607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1340650"/>
                </a:lnTo>
                <a:lnTo>
                  <a:pt x="0" y="1343482"/>
                </a:lnTo>
                <a:lnTo>
                  <a:pt x="18588" y="1362076"/>
                </a:lnTo>
                <a:lnTo>
                  <a:pt x="5010607" y="1362076"/>
                </a:lnTo>
                <a:lnTo>
                  <a:pt x="5029200" y="1343482"/>
                </a:lnTo>
                <a:lnTo>
                  <a:pt x="5029200" y="18592"/>
                </a:lnTo>
                <a:lnTo>
                  <a:pt x="5013350" y="546"/>
                </a:lnTo>
                <a:lnTo>
                  <a:pt x="5010607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58825" y="3992562"/>
            <a:ext cx="113093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Security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112</a:t>
            </a:r>
            <a:r>
              <a:rPr dirty="0" sz="1350" spc="-2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58825" y="4749800"/>
            <a:ext cx="291274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Defence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protocols,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threat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assessment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800725" y="3829050"/>
            <a:ext cx="5029200" cy="1362075"/>
          </a:xfrm>
          <a:custGeom>
            <a:avLst/>
            <a:gdLst/>
            <a:ahLst/>
            <a:cxnLst/>
            <a:rect l="l" t="t" r="r" b="b"/>
            <a:pathLst>
              <a:path w="5029200" h="1362075">
                <a:moveTo>
                  <a:pt x="5010607" y="0"/>
                </a:moveTo>
                <a:lnTo>
                  <a:pt x="18592" y="0"/>
                </a:lnTo>
                <a:lnTo>
                  <a:pt x="15849" y="546"/>
                </a:lnTo>
                <a:lnTo>
                  <a:pt x="0" y="18592"/>
                </a:lnTo>
                <a:lnTo>
                  <a:pt x="0" y="1340650"/>
                </a:lnTo>
                <a:lnTo>
                  <a:pt x="0" y="1343482"/>
                </a:lnTo>
                <a:lnTo>
                  <a:pt x="18592" y="1362076"/>
                </a:lnTo>
                <a:lnTo>
                  <a:pt x="5010607" y="1362076"/>
                </a:lnTo>
                <a:lnTo>
                  <a:pt x="5029200" y="1343482"/>
                </a:lnTo>
                <a:lnTo>
                  <a:pt x="5029200" y="18592"/>
                </a:lnTo>
                <a:lnTo>
                  <a:pt x="5013350" y="546"/>
                </a:lnTo>
                <a:lnTo>
                  <a:pt x="5010607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959475" y="3992562"/>
            <a:ext cx="103251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Medical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54</a:t>
            </a:r>
            <a:r>
              <a:rPr dirty="0" sz="1350" spc="-2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959475" y="4749800"/>
            <a:ext cx="319532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Healthcare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services,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emergency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response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5" name="object 15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13106400"/>
          </a:xfrm>
          <a:custGeom>
            <a:avLst/>
            <a:gdLst/>
            <a:ahLst/>
            <a:cxnLst/>
            <a:rect l="l" t="t" r="r" b="b"/>
            <a:pathLst>
              <a:path w="11430000" h="13106400">
                <a:moveTo>
                  <a:pt x="11430000" y="0"/>
                </a:moveTo>
                <a:lnTo>
                  <a:pt x="0" y="0"/>
                </a:lnTo>
                <a:lnTo>
                  <a:pt x="0" y="13106400"/>
                </a:lnTo>
                <a:lnTo>
                  <a:pt x="11430000" y="131064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87375" y="463550"/>
            <a:ext cx="45847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50">
                <a:solidFill>
                  <a:srgbClr val="75B8FF"/>
                </a:solidFill>
                <a:latin typeface="Cambria"/>
                <a:cs typeface="Cambria"/>
              </a:rPr>
              <a:t>Salary</a:t>
            </a:r>
            <a:r>
              <a:rPr dirty="0" sz="2700" spc="9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700" spc="85">
                <a:solidFill>
                  <a:srgbClr val="75B8FF"/>
                </a:solidFill>
                <a:latin typeface="Cambria"/>
                <a:cs typeface="Cambria"/>
              </a:rPr>
              <a:t>Distribution</a:t>
            </a:r>
            <a:r>
              <a:rPr dirty="0" sz="2700" spc="9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700" spc="175">
                <a:solidFill>
                  <a:srgbClr val="75B8FF"/>
                </a:solidFill>
                <a:latin typeface="Cambria"/>
                <a:cs typeface="Cambria"/>
              </a:rPr>
              <a:t>Analysis</a:t>
            </a:r>
            <a:endParaRPr sz="2700">
              <a:latin typeface="Cambria"/>
              <a:cs typeface="Cambri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249124" y="1367065"/>
            <a:ext cx="2140585" cy="2140585"/>
            <a:chOff x="2249124" y="1367065"/>
            <a:chExt cx="2140585" cy="2140585"/>
          </a:xfrm>
        </p:grpSpPr>
        <p:sp>
          <p:nvSpPr>
            <p:cNvPr id="5" name="object 5" descr=""/>
            <p:cNvSpPr/>
            <p:nvPr/>
          </p:nvSpPr>
          <p:spPr>
            <a:xfrm>
              <a:off x="3328733" y="1367065"/>
              <a:ext cx="873125" cy="763270"/>
            </a:xfrm>
            <a:custGeom>
              <a:avLst/>
              <a:gdLst/>
              <a:ahLst/>
              <a:cxnLst/>
              <a:rect l="l" t="t" r="r" b="b"/>
              <a:pathLst>
                <a:path w="873125" h="763269">
                  <a:moveTo>
                    <a:pt x="0" y="0"/>
                  </a:moveTo>
                  <a:lnTo>
                    <a:pt x="0" y="535063"/>
                  </a:lnTo>
                  <a:lnTo>
                    <a:pt x="15754" y="535573"/>
                  </a:lnTo>
                  <a:lnTo>
                    <a:pt x="31472" y="536548"/>
                  </a:lnTo>
                  <a:lnTo>
                    <a:pt x="78386" y="542251"/>
                  </a:lnTo>
                  <a:lnTo>
                    <a:pt x="124599" y="552069"/>
                  </a:lnTo>
                  <a:lnTo>
                    <a:pt x="169774" y="565927"/>
                  </a:lnTo>
                  <a:lnTo>
                    <a:pt x="213555" y="583718"/>
                  </a:lnTo>
                  <a:lnTo>
                    <a:pt x="255599" y="605308"/>
                  </a:lnTo>
                  <a:lnTo>
                    <a:pt x="295554" y="630516"/>
                  </a:lnTo>
                  <a:lnTo>
                    <a:pt x="333143" y="659141"/>
                  </a:lnTo>
                  <a:lnTo>
                    <a:pt x="368061" y="690991"/>
                  </a:lnTo>
                  <a:lnTo>
                    <a:pt x="400034" y="725795"/>
                  </a:lnTo>
                  <a:lnTo>
                    <a:pt x="428802" y="763270"/>
                  </a:lnTo>
                  <a:lnTo>
                    <a:pt x="872629" y="464413"/>
                  </a:lnTo>
                  <a:lnTo>
                    <a:pt x="834715" y="412591"/>
                  </a:lnTo>
                  <a:lnTo>
                    <a:pt x="793762" y="363131"/>
                  </a:lnTo>
                  <a:lnTo>
                    <a:pt x="749917" y="316218"/>
                  </a:lnTo>
                  <a:lnTo>
                    <a:pt x="703338" y="272021"/>
                  </a:lnTo>
                  <a:lnTo>
                    <a:pt x="654191" y="230703"/>
                  </a:lnTo>
                  <a:lnTo>
                    <a:pt x="602653" y="192405"/>
                  </a:lnTo>
                  <a:lnTo>
                    <a:pt x="548913" y="157254"/>
                  </a:lnTo>
                  <a:lnTo>
                    <a:pt x="493153" y="125399"/>
                  </a:lnTo>
                  <a:lnTo>
                    <a:pt x="435595" y="96950"/>
                  </a:lnTo>
                  <a:lnTo>
                    <a:pt x="376428" y="71996"/>
                  </a:lnTo>
                  <a:lnTo>
                    <a:pt x="315874" y="50642"/>
                  </a:lnTo>
                  <a:lnTo>
                    <a:pt x="254139" y="32956"/>
                  </a:lnTo>
                  <a:lnTo>
                    <a:pt x="191465" y="19002"/>
                  </a:lnTo>
                  <a:lnTo>
                    <a:pt x="128066" y="8839"/>
                  </a:lnTo>
                  <a:lnTo>
                    <a:pt x="64161" y="2495"/>
                  </a:lnTo>
                  <a:lnTo>
                    <a:pt x="32113" y="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C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705542" y="1847367"/>
              <a:ext cx="683895" cy="1337310"/>
            </a:xfrm>
            <a:custGeom>
              <a:avLst/>
              <a:gdLst/>
              <a:ahLst/>
              <a:cxnLst/>
              <a:rect l="l" t="t" r="r" b="b"/>
              <a:pathLst>
                <a:path w="683895" h="1337310">
                  <a:moveTo>
                    <a:pt x="506501" y="0"/>
                  </a:moveTo>
                  <a:lnTo>
                    <a:pt x="62687" y="298843"/>
                  </a:lnTo>
                  <a:lnTo>
                    <a:pt x="68671" y="308304"/>
                  </a:lnTo>
                  <a:lnTo>
                    <a:pt x="74453" y="317882"/>
                  </a:lnTo>
                  <a:lnTo>
                    <a:pt x="95554" y="357343"/>
                  </a:lnTo>
                  <a:lnTo>
                    <a:pt x="113285" y="398424"/>
                  </a:lnTo>
                  <a:lnTo>
                    <a:pt x="127519" y="440848"/>
                  </a:lnTo>
                  <a:lnTo>
                    <a:pt x="138163" y="484312"/>
                  </a:lnTo>
                  <a:lnTo>
                    <a:pt x="145134" y="528515"/>
                  </a:lnTo>
                  <a:lnTo>
                    <a:pt x="148385" y="573144"/>
                  </a:lnTo>
                  <a:lnTo>
                    <a:pt x="148615" y="595528"/>
                  </a:lnTo>
                  <a:lnTo>
                    <a:pt x="148374" y="606715"/>
                  </a:lnTo>
                  <a:lnTo>
                    <a:pt x="145079" y="651336"/>
                  </a:lnTo>
                  <a:lnTo>
                    <a:pt x="138072" y="695536"/>
                  </a:lnTo>
                  <a:lnTo>
                    <a:pt x="127388" y="738988"/>
                  </a:lnTo>
                  <a:lnTo>
                    <a:pt x="113117" y="781399"/>
                  </a:lnTo>
                  <a:lnTo>
                    <a:pt x="95351" y="822470"/>
                  </a:lnTo>
                  <a:lnTo>
                    <a:pt x="74213" y="861912"/>
                  </a:lnTo>
                  <a:lnTo>
                    <a:pt x="49859" y="899446"/>
                  </a:lnTo>
                  <a:lnTo>
                    <a:pt x="22443" y="934814"/>
                  </a:lnTo>
                  <a:lnTo>
                    <a:pt x="0" y="959764"/>
                  </a:lnTo>
                  <a:lnTo>
                    <a:pt x="379730" y="1336725"/>
                  </a:lnTo>
                  <a:lnTo>
                    <a:pt x="410700" y="1303593"/>
                  </a:lnTo>
                  <a:lnTo>
                    <a:pt x="440232" y="1269174"/>
                  </a:lnTo>
                  <a:lnTo>
                    <a:pt x="468285" y="1233530"/>
                  </a:lnTo>
                  <a:lnTo>
                    <a:pt x="494804" y="1196733"/>
                  </a:lnTo>
                  <a:lnTo>
                    <a:pt x="519741" y="1158849"/>
                  </a:lnTo>
                  <a:lnTo>
                    <a:pt x="543039" y="1119936"/>
                  </a:lnTo>
                  <a:lnTo>
                    <a:pt x="564680" y="1080076"/>
                  </a:lnTo>
                  <a:lnTo>
                    <a:pt x="584606" y="1039329"/>
                  </a:lnTo>
                  <a:lnTo>
                    <a:pt x="602788" y="997780"/>
                  </a:lnTo>
                  <a:lnTo>
                    <a:pt x="619188" y="955497"/>
                  </a:lnTo>
                  <a:lnTo>
                    <a:pt x="633791" y="912556"/>
                  </a:lnTo>
                  <a:lnTo>
                    <a:pt x="646557" y="869035"/>
                  </a:lnTo>
                  <a:lnTo>
                    <a:pt x="657464" y="825011"/>
                  </a:lnTo>
                  <a:lnTo>
                    <a:pt x="666496" y="780567"/>
                  </a:lnTo>
                  <a:lnTo>
                    <a:pt x="673639" y="735771"/>
                  </a:lnTo>
                  <a:lnTo>
                    <a:pt x="678878" y="690727"/>
                  </a:lnTo>
                  <a:lnTo>
                    <a:pt x="682204" y="645491"/>
                  </a:lnTo>
                  <a:lnTo>
                    <a:pt x="683615" y="600151"/>
                  </a:lnTo>
                  <a:lnTo>
                    <a:pt x="683594" y="577469"/>
                  </a:lnTo>
                  <a:lnTo>
                    <a:pt x="682113" y="532149"/>
                  </a:lnTo>
                  <a:lnTo>
                    <a:pt x="678715" y="486908"/>
                  </a:lnTo>
                  <a:lnTo>
                    <a:pt x="673409" y="441874"/>
                  </a:lnTo>
                  <a:lnTo>
                    <a:pt x="666188" y="397087"/>
                  </a:lnTo>
                  <a:lnTo>
                    <a:pt x="657085" y="352668"/>
                  </a:lnTo>
                  <a:lnTo>
                    <a:pt x="646100" y="308653"/>
                  </a:lnTo>
                  <a:lnTo>
                    <a:pt x="633266" y="265162"/>
                  </a:lnTo>
                  <a:lnTo>
                    <a:pt x="618593" y="222235"/>
                  </a:lnTo>
                  <a:lnTo>
                    <a:pt x="602120" y="179985"/>
                  </a:lnTo>
                  <a:lnTo>
                    <a:pt x="583868" y="138456"/>
                  </a:lnTo>
                  <a:lnTo>
                    <a:pt x="563879" y="97757"/>
                  </a:lnTo>
                  <a:lnTo>
                    <a:pt x="542171" y="57921"/>
                  </a:lnTo>
                  <a:lnTo>
                    <a:pt x="518802" y="19059"/>
                  </a:lnTo>
                  <a:lnTo>
                    <a:pt x="506501" y="0"/>
                  </a:lnTo>
                  <a:close/>
                </a:path>
              </a:pathLst>
            </a:custGeom>
            <a:solidFill>
              <a:srgbClr val="125F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009734" y="2820720"/>
              <a:ext cx="1062355" cy="686435"/>
            </a:xfrm>
            <a:custGeom>
              <a:avLst/>
              <a:gdLst/>
              <a:ahLst/>
              <a:cxnLst/>
              <a:rect l="l" t="t" r="r" b="b"/>
              <a:pathLst>
                <a:path w="1062354" h="686435">
                  <a:moveTo>
                    <a:pt x="682320" y="0"/>
                  </a:moveTo>
                  <a:lnTo>
                    <a:pt x="642606" y="34959"/>
                  </a:lnTo>
                  <a:lnTo>
                    <a:pt x="599609" y="65833"/>
                  </a:lnTo>
                  <a:lnTo>
                    <a:pt x="553767" y="92304"/>
                  </a:lnTo>
                  <a:lnTo>
                    <a:pt x="505561" y="114109"/>
                  </a:lnTo>
                  <a:lnTo>
                    <a:pt x="455424" y="131056"/>
                  </a:lnTo>
                  <a:lnTo>
                    <a:pt x="403844" y="142962"/>
                  </a:lnTo>
                  <a:lnTo>
                    <a:pt x="351344" y="149715"/>
                  </a:lnTo>
                  <a:lnTo>
                    <a:pt x="316106" y="151315"/>
                  </a:lnTo>
                  <a:lnTo>
                    <a:pt x="298450" y="151244"/>
                  </a:lnTo>
                  <a:lnTo>
                    <a:pt x="245663" y="147543"/>
                  </a:lnTo>
                  <a:lnTo>
                    <a:pt x="193479" y="138647"/>
                  </a:lnTo>
                  <a:lnTo>
                    <a:pt x="159296" y="129870"/>
                  </a:lnTo>
                  <a:lnTo>
                    <a:pt x="0" y="640664"/>
                  </a:lnTo>
                  <a:lnTo>
                    <a:pt x="51908" y="654930"/>
                  </a:lnTo>
                  <a:lnTo>
                    <a:pt x="104476" y="666570"/>
                  </a:lnTo>
                  <a:lnTo>
                    <a:pt x="157561" y="675544"/>
                  </a:lnTo>
                  <a:lnTo>
                    <a:pt x="211035" y="681850"/>
                  </a:lnTo>
                  <a:lnTo>
                    <a:pt x="264744" y="685443"/>
                  </a:lnTo>
                  <a:lnTo>
                    <a:pt x="300634" y="686338"/>
                  </a:lnTo>
                  <a:lnTo>
                    <a:pt x="318577" y="686336"/>
                  </a:lnTo>
                  <a:lnTo>
                    <a:pt x="372382" y="684527"/>
                  </a:lnTo>
                  <a:lnTo>
                    <a:pt x="426034" y="680008"/>
                  </a:lnTo>
                  <a:lnTo>
                    <a:pt x="479380" y="672800"/>
                  </a:lnTo>
                  <a:lnTo>
                    <a:pt x="532309" y="662909"/>
                  </a:lnTo>
                  <a:lnTo>
                    <a:pt x="584671" y="650373"/>
                  </a:lnTo>
                  <a:lnTo>
                    <a:pt x="636333" y="635215"/>
                  </a:lnTo>
                  <a:lnTo>
                    <a:pt x="687164" y="617488"/>
                  </a:lnTo>
                  <a:lnTo>
                    <a:pt x="737036" y="597223"/>
                  </a:lnTo>
                  <a:lnTo>
                    <a:pt x="785838" y="574474"/>
                  </a:lnTo>
                  <a:lnTo>
                    <a:pt x="833424" y="549300"/>
                  </a:lnTo>
                  <a:lnTo>
                    <a:pt x="879684" y="521763"/>
                  </a:lnTo>
                  <a:lnTo>
                    <a:pt x="924507" y="491931"/>
                  </a:lnTo>
                  <a:lnTo>
                    <a:pt x="967770" y="459886"/>
                  </a:lnTo>
                  <a:lnTo>
                    <a:pt x="1009370" y="425704"/>
                  </a:lnTo>
                  <a:lnTo>
                    <a:pt x="1049186" y="389479"/>
                  </a:lnTo>
                  <a:lnTo>
                    <a:pt x="1062050" y="376961"/>
                  </a:lnTo>
                  <a:lnTo>
                    <a:pt x="682320" y="0"/>
                  </a:lnTo>
                  <a:close/>
                </a:path>
              </a:pathLst>
            </a:custGeom>
            <a:solidFill>
              <a:srgbClr val="2482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49124" y="1687486"/>
              <a:ext cx="901700" cy="1768475"/>
            </a:xfrm>
            <a:custGeom>
              <a:avLst/>
              <a:gdLst/>
              <a:ahLst/>
              <a:cxnLst/>
              <a:rect l="l" t="t" r="r" b="b"/>
              <a:pathLst>
                <a:path w="901700" h="1768475">
                  <a:moveTo>
                    <a:pt x="306407" y="0"/>
                  </a:moveTo>
                  <a:lnTo>
                    <a:pt x="271531" y="37263"/>
                  </a:lnTo>
                  <a:lnTo>
                    <a:pt x="238475" y="76160"/>
                  </a:lnTo>
                  <a:lnTo>
                    <a:pt x="207304" y="116588"/>
                  </a:lnTo>
                  <a:lnTo>
                    <a:pt x="178099" y="158457"/>
                  </a:lnTo>
                  <a:lnTo>
                    <a:pt x="150917" y="201665"/>
                  </a:lnTo>
                  <a:lnTo>
                    <a:pt x="125833" y="246122"/>
                  </a:lnTo>
                  <a:lnTo>
                    <a:pt x="102898" y="291728"/>
                  </a:lnTo>
                  <a:lnTo>
                    <a:pt x="82163" y="338378"/>
                  </a:lnTo>
                  <a:lnTo>
                    <a:pt x="63673" y="385956"/>
                  </a:lnTo>
                  <a:lnTo>
                    <a:pt x="47474" y="434371"/>
                  </a:lnTo>
                  <a:lnTo>
                    <a:pt x="33604" y="483494"/>
                  </a:lnTo>
                  <a:lnTo>
                    <a:pt x="22092" y="533222"/>
                  </a:lnTo>
                  <a:lnTo>
                    <a:pt x="12971" y="583449"/>
                  </a:lnTo>
                  <a:lnTo>
                    <a:pt x="6250" y="634053"/>
                  </a:lnTo>
                  <a:lnTo>
                    <a:pt x="1951" y="684924"/>
                  </a:lnTo>
                  <a:lnTo>
                    <a:pt x="83" y="735939"/>
                  </a:lnTo>
                  <a:lnTo>
                    <a:pt x="0" y="752958"/>
                  </a:lnTo>
                  <a:lnTo>
                    <a:pt x="188" y="769972"/>
                  </a:lnTo>
                  <a:lnTo>
                    <a:pt x="2381" y="820976"/>
                  </a:lnTo>
                  <a:lnTo>
                    <a:pt x="7004" y="871816"/>
                  </a:lnTo>
                  <a:lnTo>
                    <a:pt x="14045" y="922366"/>
                  </a:lnTo>
                  <a:lnTo>
                    <a:pt x="23487" y="972534"/>
                  </a:lnTo>
                  <a:lnTo>
                    <a:pt x="35309" y="1022197"/>
                  </a:lnTo>
                  <a:lnTo>
                    <a:pt x="49486" y="1071232"/>
                  </a:lnTo>
                  <a:lnTo>
                    <a:pt x="65988" y="1119534"/>
                  </a:lnTo>
                  <a:lnTo>
                    <a:pt x="84781" y="1167003"/>
                  </a:lnTo>
                  <a:lnTo>
                    <a:pt x="105814" y="1213520"/>
                  </a:lnTo>
                  <a:lnTo>
                    <a:pt x="129039" y="1258976"/>
                  </a:lnTo>
                  <a:lnTo>
                    <a:pt x="154394" y="1303274"/>
                  </a:lnTo>
                  <a:lnTo>
                    <a:pt x="181848" y="1346314"/>
                  </a:lnTo>
                  <a:lnTo>
                    <a:pt x="211320" y="1387999"/>
                  </a:lnTo>
                  <a:lnTo>
                    <a:pt x="242742" y="1428229"/>
                  </a:lnTo>
                  <a:lnTo>
                    <a:pt x="276051" y="1466909"/>
                  </a:lnTo>
                  <a:lnTo>
                    <a:pt x="311169" y="1503954"/>
                  </a:lnTo>
                  <a:lnTo>
                    <a:pt x="348011" y="1539293"/>
                  </a:lnTo>
                  <a:lnTo>
                    <a:pt x="386493" y="1572831"/>
                  </a:lnTo>
                  <a:lnTo>
                    <a:pt x="426534" y="1604487"/>
                  </a:lnTo>
                  <a:lnTo>
                    <a:pt x="468040" y="1634207"/>
                  </a:lnTo>
                  <a:lnTo>
                    <a:pt x="510917" y="1661913"/>
                  </a:lnTo>
                  <a:lnTo>
                    <a:pt x="555060" y="1687537"/>
                  </a:lnTo>
                  <a:lnTo>
                    <a:pt x="600384" y="1711037"/>
                  </a:lnTo>
                  <a:lnTo>
                    <a:pt x="646776" y="1732337"/>
                  </a:lnTo>
                  <a:lnTo>
                    <a:pt x="694130" y="1751407"/>
                  </a:lnTo>
                  <a:lnTo>
                    <a:pt x="742334" y="1768195"/>
                  </a:lnTo>
                  <a:lnTo>
                    <a:pt x="901630" y="1257401"/>
                  </a:lnTo>
                  <a:lnTo>
                    <a:pt x="893651" y="1254682"/>
                  </a:lnTo>
                  <a:lnTo>
                    <a:pt x="885714" y="1251839"/>
                  </a:lnTo>
                  <a:lnTo>
                    <a:pt x="846740" y="1235763"/>
                  </a:lnTo>
                  <a:lnTo>
                    <a:pt x="809149" y="1216672"/>
                  </a:lnTo>
                  <a:lnTo>
                    <a:pt x="773180" y="1194685"/>
                  </a:lnTo>
                  <a:lnTo>
                    <a:pt x="739061" y="1169928"/>
                  </a:lnTo>
                  <a:lnTo>
                    <a:pt x="706982" y="1142561"/>
                  </a:lnTo>
                  <a:lnTo>
                    <a:pt x="677171" y="1112748"/>
                  </a:lnTo>
                  <a:lnTo>
                    <a:pt x="649799" y="1080695"/>
                  </a:lnTo>
                  <a:lnTo>
                    <a:pt x="625028" y="1046575"/>
                  </a:lnTo>
                  <a:lnTo>
                    <a:pt x="603022" y="1010617"/>
                  </a:lnTo>
                  <a:lnTo>
                    <a:pt x="583927" y="973035"/>
                  </a:lnTo>
                  <a:lnTo>
                    <a:pt x="567834" y="934062"/>
                  </a:lnTo>
                  <a:lnTo>
                    <a:pt x="554871" y="893949"/>
                  </a:lnTo>
                  <a:lnTo>
                    <a:pt x="545103" y="852941"/>
                  </a:lnTo>
                  <a:lnTo>
                    <a:pt x="538588" y="811288"/>
                  </a:lnTo>
                  <a:lnTo>
                    <a:pt x="535382" y="769247"/>
                  </a:lnTo>
                  <a:lnTo>
                    <a:pt x="535026" y="752384"/>
                  </a:lnTo>
                  <a:lnTo>
                    <a:pt x="535045" y="743953"/>
                  </a:lnTo>
                  <a:lnTo>
                    <a:pt x="537153" y="701842"/>
                  </a:lnTo>
                  <a:lnTo>
                    <a:pt x="542562" y="660039"/>
                  </a:lnTo>
                  <a:lnTo>
                    <a:pt x="551252" y="618781"/>
                  </a:lnTo>
                  <a:lnTo>
                    <a:pt x="563163" y="578345"/>
                  </a:lnTo>
                  <a:lnTo>
                    <a:pt x="578221" y="538958"/>
                  </a:lnTo>
                  <a:lnTo>
                    <a:pt x="596326" y="500891"/>
                  </a:lnTo>
                  <a:lnTo>
                    <a:pt x="617383" y="464364"/>
                  </a:lnTo>
                  <a:lnTo>
                    <a:pt x="641242" y="429602"/>
                  </a:lnTo>
                  <a:lnTo>
                    <a:pt x="667769" y="396838"/>
                  </a:lnTo>
                  <a:lnTo>
                    <a:pt x="684892" y="378218"/>
                  </a:lnTo>
                  <a:lnTo>
                    <a:pt x="306407" y="0"/>
                  </a:lnTo>
                  <a:close/>
                </a:path>
              </a:pathLst>
            </a:custGeom>
            <a:solidFill>
              <a:srgbClr val="65A7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569070" y="1367065"/>
              <a:ext cx="741045" cy="685165"/>
            </a:xfrm>
            <a:custGeom>
              <a:avLst/>
              <a:gdLst/>
              <a:ahLst/>
              <a:cxnLst/>
              <a:rect l="l" t="t" r="r" b="b"/>
              <a:pathLst>
                <a:path w="741045" h="685164">
                  <a:moveTo>
                    <a:pt x="740524" y="0"/>
                  </a:moveTo>
                  <a:lnTo>
                    <a:pt x="689202" y="1687"/>
                  </a:lnTo>
                  <a:lnTo>
                    <a:pt x="638022" y="5842"/>
                  </a:lnTo>
                  <a:lnTo>
                    <a:pt x="587106" y="12439"/>
                  </a:lnTo>
                  <a:lnTo>
                    <a:pt x="536562" y="21475"/>
                  </a:lnTo>
                  <a:lnTo>
                    <a:pt x="486505" y="32923"/>
                  </a:lnTo>
                  <a:lnTo>
                    <a:pt x="437057" y="46761"/>
                  </a:lnTo>
                  <a:lnTo>
                    <a:pt x="388332" y="62960"/>
                  </a:lnTo>
                  <a:lnTo>
                    <a:pt x="340436" y="81483"/>
                  </a:lnTo>
                  <a:lnTo>
                    <a:pt x="293487" y="102265"/>
                  </a:lnTo>
                  <a:lnTo>
                    <a:pt x="247586" y="125285"/>
                  </a:lnTo>
                  <a:lnTo>
                    <a:pt x="202850" y="150479"/>
                  </a:lnTo>
                  <a:lnTo>
                    <a:pt x="159372" y="177787"/>
                  </a:lnTo>
                  <a:lnTo>
                    <a:pt x="117247" y="207151"/>
                  </a:lnTo>
                  <a:lnTo>
                    <a:pt x="76581" y="238506"/>
                  </a:lnTo>
                  <a:lnTo>
                    <a:pt x="37471" y="271775"/>
                  </a:lnTo>
                  <a:lnTo>
                    <a:pt x="0" y="306882"/>
                  </a:lnTo>
                  <a:lnTo>
                    <a:pt x="378472" y="685088"/>
                  </a:lnTo>
                  <a:lnTo>
                    <a:pt x="396936" y="668085"/>
                  </a:lnTo>
                  <a:lnTo>
                    <a:pt x="416134" y="651995"/>
                  </a:lnTo>
                  <a:lnTo>
                    <a:pt x="456730" y="622579"/>
                  </a:lnTo>
                  <a:lnTo>
                    <a:pt x="499895" y="597074"/>
                  </a:lnTo>
                  <a:lnTo>
                    <a:pt x="545261" y="575741"/>
                  </a:lnTo>
                  <a:lnTo>
                    <a:pt x="592431" y="558730"/>
                  </a:lnTo>
                  <a:lnTo>
                    <a:pt x="640981" y="546214"/>
                  </a:lnTo>
                  <a:lnTo>
                    <a:pt x="690491" y="538300"/>
                  </a:lnTo>
                  <a:lnTo>
                    <a:pt x="740524" y="535063"/>
                  </a:lnTo>
                  <a:lnTo>
                    <a:pt x="740524" y="0"/>
                  </a:lnTo>
                  <a:close/>
                </a:path>
              </a:pathLst>
            </a:custGeom>
            <a:solidFill>
              <a:srgbClr val="A6CDF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3629025"/>
            <a:ext cx="171450" cy="17145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9775" y="3629025"/>
            <a:ext cx="171450" cy="17145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242197" y="3587750"/>
            <a:ext cx="757555" cy="40259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 marR="5080">
              <a:lnSpc>
                <a:spcPts val="1350"/>
              </a:lnSpc>
              <a:spcBef>
                <a:spcPts val="370"/>
              </a:spcBef>
            </a:pP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Mid-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Level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Officers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9950" y="3629025"/>
            <a:ext cx="171450" cy="17145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649370" y="3587750"/>
            <a:ext cx="631825" cy="40259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 marR="5080">
              <a:lnSpc>
                <a:spcPts val="1350"/>
              </a:lnSpc>
              <a:spcBef>
                <a:spcPts val="37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Junior Officers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19650" y="3629025"/>
            <a:ext cx="171450" cy="17145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056530" y="3587750"/>
            <a:ext cx="789940" cy="40259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 marR="5080">
              <a:lnSpc>
                <a:spcPts val="1350"/>
              </a:lnSpc>
              <a:spcBef>
                <a:spcPts val="37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Enlisted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0075" y="4162425"/>
            <a:ext cx="171450" cy="171450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835025" y="3587750"/>
            <a:ext cx="855344" cy="76454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 marR="228600">
              <a:lnSpc>
                <a:spcPts val="1350"/>
              </a:lnSpc>
              <a:spcBef>
                <a:spcPts val="37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Senior Officers</a:t>
            </a: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Specialists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453289" y="1258887"/>
            <a:ext cx="3647440" cy="9601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75B8FF"/>
                </a:solidFill>
                <a:latin typeface="Cambria"/>
                <a:cs typeface="Cambria"/>
              </a:rPr>
              <a:t>Compensation</a:t>
            </a:r>
            <a:r>
              <a:rPr dirty="0" sz="1650" spc="85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75B8FF"/>
                </a:solidFill>
                <a:latin typeface="Cambria"/>
                <a:cs typeface="Cambria"/>
              </a:rPr>
              <a:t>Breakdown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99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Total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annual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payroll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allocation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ranks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and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specialisations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7362922" y="2486024"/>
            <a:ext cx="2571750" cy="2571750"/>
            <a:chOff x="7362922" y="2486024"/>
            <a:chExt cx="2571750" cy="2571750"/>
          </a:xfrm>
        </p:grpSpPr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2922" y="2492277"/>
              <a:ext cx="2571555" cy="25654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8700" y="2486024"/>
              <a:ext cx="1285875" cy="1833372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8252917" y="3502025"/>
            <a:ext cx="799465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185">
                <a:solidFill>
                  <a:srgbClr val="D6E5EF"/>
                </a:solidFill>
                <a:latin typeface="Cambria"/>
                <a:cs typeface="Cambria"/>
              </a:rPr>
              <a:t>32%</a:t>
            </a:r>
            <a:endParaRPr sz="3350">
              <a:latin typeface="Cambria"/>
              <a:cs typeface="Cambri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937995" y="5283200"/>
            <a:ext cx="142938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Enlisted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7362922" y="5934075"/>
            <a:ext cx="2571750" cy="2571750"/>
            <a:chOff x="7362922" y="5934075"/>
            <a:chExt cx="2571750" cy="2571750"/>
          </a:xfrm>
        </p:grpSpPr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2922" y="5940327"/>
              <a:ext cx="2571555" cy="25654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48700" y="5934075"/>
              <a:ext cx="1283335" cy="1219669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8244433" y="6950075"/>
            <a:ext cx="816610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140">
                <a:solidFill>
                  <a:srgbClr val="D6E5EF"/>
                </a:solidFill>
                <a:latin typeface="Cambria"/>
                <a:cs typeface="Cambria"/>
              </a:rPr>
              <a:t>24%</a:t>
            </a:r>
            <a:endParaRPr sz="3350">
              <a:latin typeface="Cambria"/>
              <a:cs typeface="Cambri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984870" y="8731250"/>
            <a:ext cx="133540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Mid-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level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officers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362922" y="9382125"/>
            <a:ext cx="2571750" cy="2571750"/>
            <a:chOff x="7362922" y="9382125"/>
            <a:chExt cx="2571750" cy="2571750"/>
          </a:xfrm>
        </p:grpSpPr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2922" y="9388378"/>
              <a:ext cx="2571555" cy="25654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48700" y="9382125"/>
              <a:ext cx="1163497" cy="836930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8280298" y="10388600"/>
            <a:ext cx="744855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385">
                <a:solidFill>
                  <a:srgbClr val="D6E5EF"/>
                </a:solidFill>
                <a:latin typeface="Cambria"/>
                <a:cs typeface="Cambria"/>
              </a:rPr>
              <a:t>18%</a:t>
            </a:r>
            <a:endParaRPr sz="3350">
              <a:latin typeface="Cambria"/>
              <a:cs typeface="Cambria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084883" y="12169775"/>
            <a:ext cx="113538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Junior</a:t>
            </a:r>
            <a:r>
              <a:rPr dirty="0" sz="1350" spc="-8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officers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35" name="object 35" descr="">
            <a:hlinkClick r:id="rId11"/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580244" y="125920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082675"/>
            <a:ext cx="3569335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50"/>
              <a:t>Active</a:t>
            </a:r>
            <a:r>
              <a:rPr dirty="0" sz="2700" spc="95"/>
              <a:t> </a:t>
            </a:r>
            <a:r>
              <a:rPr dirty="0" sz="2700" spc="175"/>
              <a:t>Mission</a:t>
            </a:r>
            <a:r>
              <a:rPr dirty="0" sz="2700" spc="100"/>
              <a:t> </a:t>
            </a:r>
            <a:r>
              <a:rPr dirty="0" sz="2700" spc="65"/>
              <a:t>Roster</a:t>
            </a:r>
            <a:endParaRPr sz="2700"/>
          </a:p>
        </p:txBody>
      </p:sp>
      <p:grpSp>
        <p:nvGrpSpPr>
          <p:cNvPr id="3" name="object 3" descr=""/>
          <p:cNvGrpSpPr/>
          <p:nvPr/>
        </p:nvGrpSpPr>
        <p:grpSpPr>
          <a:xfrm>
            <a:off x="600075" y="1866899"/>
            <a:ext cx="10229850" cy="3009900"/>
            <a:chOff x="600075" y="1866899"/>
            <a:chExt cx="10229850" cy="3009900"/>
          </a:xfrm>
        </p:grpSpPr>
        <p:sp>
          <p:nvSpPr>
            <p:cNvPr id="4" name="object 4" descr=""/>
            <p:cNvSpPr/>
            <p:nvPr/>
          </p:nvSpPr>
          <p:spPr>
            <a:xfrm>
              <a:off x="604837" y="1871662"/>
              <a:ext cx="10220325" cy="3000375"/>
            </a:xfrm>
            <a:custGeom>
              <a:avLst/>
              <a:gdLst/>
              <a:ahLst/>
              <a:cxnLst/>
              <a:rect l="l" t="t" r="r" b="b"/>
              <a:pathLst>
                <a:path w="10220325" h="3000375">
                  <a:moveTo>
                    <a:pt x="0" y="2983712"/>
                  </a:moveTo>
                  <a:lnTo>
                    <a:pt x="0" y="16675"/>
                  </a:lnTo>
                  <a:lnTo>
                    <a:pt x="0" y="14452"/>
                  </a:lnTo>
                  <a:lnTo>
                    <a:pt x="421" y="12331"/>
                  </a:lnTo>
                  <a:lnTo>
                    <a:pt x="1270" y="10287"/>
                  </a:lnTo>
                  <a:lnTo>
                    <a:pt x="2113" y="8242"/>
                  </a:lnTo>
                  <a:lnTo>
                    <a:pt x="3318" y="6438"/>
                  </a:lnTo>
                  <a:lnTo>
                    <a:pt x="4881" y="4876"/>
                  </a:lnTo>
                  <a:lnTo>
                    <a:pt x="6443" y="3314"/>
                  </a:lnTo>
                  <a:lnTo>
                    <a:pt x="8249" y="2108"/>
                  </a:lnTo>
                  <a:lnTo>
                    <a:pt x="10289" y="1270"/>
                  </a:lnTo>
                  <a:lnTo>
                    <a:pt x="12332" y="419"/>
                  </a:lnTo>
                  <a:lnTo>
                    <a:pt x="14456" y="0"/>
                  </a:lnTo>
                  <a:lnTo>
                    <a:pt x="16668" y="0"/>
                  </a:lnTo>
                  <a:lnTo>
                    <a:pt x="10203662" y="0"/>
                  </a:lnTo>
                  <a:lnTo>
                    <a:pt x="10205872" y="0"/>
                  </a:lnTo>
                  <a:lnTo>
                    <a:pt x="10207993" y="419"/>
                  </a:lnTo>
                  <a:lnTo>
                    <a:pt x="10210038" y="1270"/>
                  </a:lnTo>
                  <a:lnTo>
                    <a:pt x="10212070" y="2108"/>
                  </a:lnTo>
                  <a:lnTo>
                    <a:pt x="10213873" y="3314"/>
                  </a:lnTo>
                  <a:lnTo>
                    <a:pt x="10220325" y="14452"/>
                  </a:lnTo>
                  <a:lnTo>
                    <a:pt x="10220325" y="16675"/>
                  </a:lnTo>
                  <a:lnTo>
                    <a:pt x="10220325" y="2983712"/>
                  </a:lnTo>
                  <a:lnTo>
                    <a:pt x="10220325" y="2985909"/>
                  </a:lnTo>
                  <a:lnTo>
                    <a:pt x="10219893" y="2988043"/>
                  </a:lnTo>
                  <a:lnTo>
                    <a:pt x="10205872" y="3000375"/>
                  </a:lnTo>
                  <a:lnTo>
                    <a:pt x="10203662" y="3000375"/>
                  </a:lnTo>
                  <a:lnTo>
                    <a:pt x="16668" y="3000375"/>
                  </a:lnTo>
                  <a:lnTo>
                    <a:pt x="14456" y="3000375"/>
                  </a:lnTo>
                  <a:lnTo>
                    <a:pt x="12332" y="2999943"/>
                  </a:lnTo>
                  <a:lnTo>
                    <a:pt x="10289" y="2999105"/>
                  </a:lnTo>
                  <a:lnTo>
                    <a:pt x="8249" y="2998254"/>
                  </a:lnTo>
                  <a:lnTo>
                    <a:pt x="6443" y="2997047"/>
                  </a:lnTo>
                  <a:lnTo>
                    <a:pt x="4881" y="2995485"/>
                  </a:lnTo>
                  <a:lnTo>
                    <a:pt x="3318" y="2993923"/>
                  </a:lnTo>
                  <a:lnTo>
                    <a:pt x="2113" y="2992120"/>
                  </a:lnTo>
                  <a:lnTo>
                    <a:pt x="1270" y="2990088"/>
                  </a:lnTo>
                  <a:lnTo>
                    <a:pt x="421" y="2988043"/>
                  </a:lnTo>
                  <a:lnTo>
                    <a:pt x="0" y="2985909"/>
                  </a:lnTo>
                  <a:lnTo>
                    <a:pt x="0" y="298371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87" y="1876437"/>
              <a:ext cx="10210800" cy="495300"/>
            </a:xfrm>
            <a:custGeom>
              <a:avLst/>
              <a:gdLst/>
              <a:ahLst/>
              <a:cxnLst/>
              <a:rect l="l" t="t" r="r" b="b"/>
              <a:pathLst>
                <a:path w="10210800" h="495300">
                  <a:moveTo>
                    <a:pt x="2038350" y="0"/>
                  </a:moveTo>
                  <a:lnTo>
                    <a:pt x="15519" y="0"/>
                  </a:lnTo>
                  <a:lnTo>
                    <a:pt x="10464" y="2095"/>
                  </a:lnTo>
                  <a:lnTo>
                    <a:pt x="2095" y="10464"/>
                  </a:lnTo>
                  <a:lnTo>
                    <a:pt x="0" y="15519"/>
                  </a:lnTo>
                  <a:lnTo>
                    <a:pt x="0" y="495300"/>
                  </a:lnTo>
                  <a:lnTo>
                    <a:pt x="2038350" y="495300"/>
                  </a:lnTo>
                  <a:lnTo>
                    <a:pt x="2038350" y="0"/>
                  </a:lnTo>
                  <a:close/>
                </a:path>
                <a:path w="10210800" h="495300">
                  <a:moveTo>
                    <a:pt x="10210800" y="15519"/>
                  </a:moveTo>
                  <a:lnTo>
                    <a:pt x="10208704" y="10464"/>
                  </a:lnTo>
                  <a:lnTo>
                    <a:pt x="10200335" y="2095"/>
                  </a:lnTo>
                  <a:lnTo>
                    <a:pt x="10195293" y="0"/>
                  </a:lnTo>
                  <a:lnTo>
                    <a:pt x="8686800" y="0"/>
                  </a:lnTo>
                  <a:lnTo>
                    <a:pt x="8686800" y="495300"/>
                  </a:lnTo>
                  <a:lnTo>
                    <a:pt x="10210800" y="495300"/>
                  </a:lnTo>
                  <a:lnTo>
                    <a:pt x="10210800" y="15519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09587" y="4371987"/>
              <a:ext cx="10210800" cy="495300"/>
            </a:xfrm>
            <a:custGeom>
              <a:avLst/>
              <a:gdLst/>
              <a:ahLst/>
              <a:cxnLst/>
              <a:rect l="l" t="t" r="r" b="b"/>
              <a:pathLst>
                <a:path w="10210800" h="495300">
                  <a:moveTo>
                    <a:pt x="2038350" y="0"/>
                  </a:moveTo>
                  <a:lnTo>
                    <a:pt x="0" y="0"/>
                  </a:lnTo>
                  <a:lnTo>
                    <a:pt x="0" y="479793"/>
                  </a:lnTo>
                  <a:lnTo>
                    <a:pt x="2095" y="484835"/>
                  </a:lnTo>
                  <a:lnTo>
                    <a:pt x="10464" y="493204"/>
                  </a:lnTo>
                  <a:lnTo>
                    <a:pt x="15519" y="495300"/>
                  </a:lnTo>
                  <a:lnTo>
                    <a:pt x="2038350" y="495300"/>
                  </a:lnTo>
                  <a:lnTo>
                    <a:pt x="2038350" y="0"/>
                  </a:lnTo>
                  <a:close/>
                </a:path>
                <a:path w="10210800" h="495300">
                  <a:moveTo>
                    <a:pt x="10210800" y="0"/>
                  </a:moveTo>
                  <a:lnTo>
                    <a:pt x="8686800" y="0"/>
                  </a:lnTo>
                  <a:lnTo>
                    <a:pt x="8686800" y="495300"/>
                  </a:lnTo>
                  <a:lnTo>
                    <a:pt x="10195293" y="495300"/>
                  </a:lnTo>
                  <a:lnTo>
                    <a:pt x="10200335" y="493204"/>
                  </a:lnTo>
                  <a:lnTo>
                    <a:pt x="10208704" y="484835"/>
                  </a:lnTo>
                  <a:lnTo>
                    <a:pt x="10210800" y="479793"/>
                  </a:lnTo>
                  <a:lnTo>
                    <a:pt x="10210800" y="0"/>
                  </a:lnTo>
                  <a:close/>
                </a:path>
              </a:pathLst>
            </a:custGeom>
            <a:solidFill>
              <a:srgbClr val="000000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609600" y="1876425"/>
          <a:ext cx="10287000" cy="2988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2795"/>
                <a:gridCol w="2552064"/>
                <a:gridCol w="2552065"/>
                <a:gridCol w="1532890"/>
                <a:gridCol w="1528445"/>
              </a:tblGrid>
              <a:tr h="49466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Mission</a:t>
                      </a:r>
                      <a:r>
                        <a:rPr dirty="0" sz="1350" spc="-5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5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ID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Designation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Location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Status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Duration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</a:tcPr>
                </a:tc>
              </a:tr>
              <a:tr h="504190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MSN-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401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Operation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Sentinel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North</a:t>
                      </a:r>
                      <a:r>
                        <a:rPr dirty="0" sz="1350" spc="-1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Atlantic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Active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45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days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000000">
                        <a:alpha val="3919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MSN-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402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Guardian</a:t>
                      </a:r>
                      <a:r>
                        <a:rPr dirty="0" sz="1350" spc="-6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Watch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Mediterranean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Active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32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days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FFFFFF">
                        <a:alpha val="3919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MSN-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403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Horizon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Shield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Pacific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Rim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Active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18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days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000000">
                        <a:alpha val="3919"/>
                      </a:srgbClr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MSN-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404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Deep</a:t>
                      </a:r>
                      <a:r>
                        <a:rPr dirty="0" sz="1350" spc="-4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Blue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Arctic</a:t>
                      </a:r>
                      <a:r>
                        <a:rPr dirty="0" sz="1350" spc="-8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Circle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Active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67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days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FFFFFF">
                        <a:alpha val="3919"/>
                      </a:srgbClr>
                    </a:solidFill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MSN-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405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Storm</a:t>
                      </a:r>
                      <a:r>
                        <a:rPr dirty="0" sz="1350" spc="-4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Watch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Indian</a:t>
                      </a:r>
                      <a:r>
                        <a:rPr dirty="0" sz="1350" spc="-4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Ocean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Active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21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days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587375" y="5073650"/>
            <a:ext cx="872871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missions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proceeding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according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established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parameters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regular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status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updates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transmitted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command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9" name="object 9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8001000"/>
          </a:xfrm>
          <a:custGeom>
            <a:avLst/>
            <a:gdLst/>
            <a:ahLst/>
            <a:cxnLst/>
            <a:rect l="l" t="t" r="r" b="b"/>
            <a:pathLst>
              <a:path w="11430000" h="8001000">
                <a:moveTo>
                  <a:pt x="11430000" y="0"/>
                </a:moveTo>
                <a:lnTo>
                  <a:pt x="0" y="0"/>
                </a:lnTo>
                <a:lnTo>
                  <a:pt x="0" y="8001000"/>
                </a:lnTo>
                <a:lnTo>
                  <a:pt x="11430000" y="80010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20"/>
              <a:t>Equipment</a:t>
            </a:r>
            <a:r>
              <a:rPr dirty="0" sz="2700" spc="90"/>
              <a:t> </a:t>
            </a:r>
            <a:r>
              <a:rPr dirty="0" sz="2700" spc="145"/>
              <a:t>Allocation</a:t>
            </a:r>
            <a:r>
              <a:rPr dirty="0" sz="2700" spc="90"/>
              <a:t> </a:t>
            </a:r>
            <a:r>
              <a:rPr dirty="0" sz="2700" spc="60"/>
              <a:t>Report</a:t>
            </a:r>
            <a:endParaRPr sz="27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071" y="1274484"/>
            <a:ext cx="536356" cy="53713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684" y="2527364"/>
            <a:ext cx="537131" cy="43167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690" y="3674784"/>
            <a:ext cx="437118" cy="53713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1500" y="4874934"/>
            <a:ext cx="231498" cy="53713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16037" y="1420812"/>
            <a:ext cx="2635250" cy="42938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Navigation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Systems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145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unitз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deployed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aсroзз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veззelз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114">
                <a:solidFill>
                  <a:srgbClr val="D6E5EF"/>
                </a:solidFill>
                <a:latin typeface="Cambria"/>
                <a:cs typeface="Cambria"/>
              </a:rPr>
              <a:t>Communications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287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зeсure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tranзmiззion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deviсeз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Defence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Equipment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98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taсtiсal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зyзtemз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130">
                <a:solidFill>
                  <a:srgbClr val="D6E5EF"/>
                </a:solidFill>
                <a:latin typeface="Cambria"/>
                <a:cs typeface="Cambria"/>
              </a:rPr>
              <a:t>Maintenance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Tools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534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pieсeз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aсtive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сirсulation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4075" y="1285875"/>
            <a:ext cx="4905374" cy="490537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920930" y="6373812"/>
            <a:ext cx="4712970" cy="9601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75B8FF"/>
                </a:solidFill>
                <a:latin typeface="Cambria"/>
                <a:cs typeface="Cambria"/>
              </a:rPr>
              <a:t>Asset</a:t>
            </a:r>
            <a:r>
              <a:rPr dirty="0" sz="1650" spc="55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125">
                <a:solidFill>
                  <a:srgbClr val="75B8FF"/>
                </a:solidFill>
                <a:latin typeface="Cambria"/>
                <a:cs typeface="Cambria"/>
              </a:rPr>
              <a:t>Management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114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Comprehenзive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traсking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equipment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reзourсeз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real-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time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availability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зtatuз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1" name="object 11" descr="">
            <a:hlinkClick r:id="rId7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80244" y="74866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844550"/>
            <a:ext cx="683514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75"/>
              <a:t>Advanced</a:t>
            </a:r>
            <a:r>
              <a:rPr dirty="0" sz="2700" spc="90"/>
              <a:t> </a:t>
            </a:r>
            <a:r>
              <a:rPr dirty="0" sz="2700" spc="55"/>
              <a:t>Query:</a:t>
            </a:r>
            <a:r>
              <a:rPr dirty="0" sz="2700" spc="90"/>
              <a:t> </a:t>
            </a:r>
            <a:r>
              <a:rPr dirty="0" sz="2700" spc="160"/>
              <a:t>Multi-</a:t>
            </a:r>
            <a:r>
              <a:rPr dirty="0" sz="2700" spc="85"/>
              <a:t>Table</a:t>
            </a:r>
            <a:r>
              <a:rPr dirty="0" sz="2700" spc="90"/>
              <a:t> </a:t>
            </a:r>
            <a:r>
              <a:rPr dirty="0" sz="2700" spc="270"/>
              <a:t>Join</a:t>
            </a:r>
            <a:r>
              <a:rPr dirty="0" sz="2700" spc="90"/>
              <a:t> </a:t>
            </a:r>
            <a:r>
              <a:rPr dirty="0" sz="2700" spc="105"/>
              <a:t>Results</a:t>
            </a:r>
            <a:endParaRPr sz="2700"/>
          </a:p>
        </p:txBody>
      </p:sp>
      <p:sp>
        <p:nvSpPr>
          <p:cNvPr id="3" name="object 3" descr=""/>
          <p:cNvSpPr txBox="1"/>
          <p:nvPr/>
        </p:nvSpPr>
        <p:spPr>
          <a:xfrm>
            <a:off x="587375" y="1564639"/>
            <a:ext cx="977265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Complex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SQL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join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combining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personnel,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missions,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ships,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equipment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generate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comprehensive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 intelligence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00075" y="2371724"/>
            <a:ext cx="10229850" cy="2009775"/>
            <a:chOff x="600075" y="2371724"/>
            <a:chExt cx="10229850" cy="2009775"/>
          </a:xfrm>
        </p:grpSpPr>
        <p:sp>
          <p:nvSpPr>
            <p:cNvPr id="5" name="object 5" descr=""/>
            <p:cNvSpPr/>
            <p:nvPr/>
          </p:nvSpPr>
          <p:spPr>
            <a:xfrm>
              <a:off x="604837" y="2376487"/>
              <a:ext cx="10220325" cy="2000250"/>
            </a:xfrm>
            <a:custGeom>
              <a:avLst/>
              <a:gdLst/>
              <a:ahLst/>
              <a:cxnLst/>
              <a:rect l="l" t="t" r="r" b="b"/>
              <a:pathLst>
                <a:path w="10220325" h="2000250">
                  <a:moveTo>
                    <a:pt x="0" y="1983587"/>
                  </a:moveTo>
                  <a:lnTo>
                    <a:pt x="0" y="16675"/>
                  </a:lnTo>
                  <a:lnTo>
                    <a:pt x="0" y="14452"/>
                  </a:lnTo>
                  <a:lnTo>
                    <a:pt x="421" y="12331"/>
                  </a:lnTo>
                  <a:lnTo>
                    <a:pt x="1270" y="10287"/>
                  </a:lnTo>
                  <a:lnTo>
                    <a:pt x="2113" y="8242"/>
                  </a:lnTo>
                  <a:lnTo>
                    <a:pt x="3318" y="6438"/>
                  </a:lnTo>
                  <a:lnTo>
                    <a:pt x="4881" y="4876"/>
                  </a:lnTo>
                  <a:lnTo>
                    <a:pt x="6443" y="3314"/>
                  </a:lnTo>
                  <a:lnTo>
                    <a:pt x="8249" y="2108"/>
                  </a:lnTo>
                  <a:lnTo>
                    <a:pt x="10289" y="1270"/>
                  </a:lnTo>
                  <a:lnTo>
                    <a:pt x="12332" y="419"/>
                  </a:lnTo>
                  <a:lnTo>
                    <a:pt x="14456" y="0"/>
                  </a:lnTo>
                  <a:lnTo>
                    <a:pt x="16668" y="0"/>
                  </a:lnTo>
                  <a:lnTo>
                    <a:pt x="10203662" y="0"/>
                  </a:lnTo>
                  <a:lnTo>
                    <a:pt x="10205872" y="0"/>
                  </a:lnTo>
                  <a:lnTo>
                    <a:pt x="10207993" y="419"/>
                  </a:lnTo>
                  <a:lnTo>
                    <a:pt x="10210038" y="1270"/>
                  </a:lnTo>
                  <a:lnTo>
                    <a:pt x="10212070" y="2108"/>
                  </a:lnTo>
                  <a:lnTo>
                    <a:pt x="10213873" y="3314"/>
                  </a:lnTo>
                  <a:lnTo>
                    <a:pt x="10220325" y="14452"/>
                  </a:lnTo>
                  <a:lnTo>
                    <a:pt x="10220325" y="16675"/>
                  </a:lnTo>
                  <a:lnTo>
                    <a:pt x="10220325" y="1983587"/>
                  </a:lnTo>
                  <a:lnTo>
                    <a:pt x="10220325" y="1985784"/>
                  </a:lnTo>
                  <a:lnTo>
                    <a:pt x="10219893" y="1987918"/>
                  </a:lnTo>
                  <a:lnTo>
                    <a:pt x="10205872" y="2000250"/>
                  </a:lnTo>
                  <a:lnTo>
                    <a:pt x="10203662" y="2000250"/>
                  </a:lnTo>
                  <a:lnTo>
                    <a:pt x="16668" y="2000250"/>
                  </a:lnTo>
                  <a:lnTo>
                    <a:pt x="14456" y="2000250"/>
                  </a:lnTo>
                  <a:lnTo>
                    <a:pt x="12332" y="1999818"/>
                  </a:lnTo>
                  <a:lnTo>
                    <a:pt x="10289" y="1998980"/>
                  </a:lnTo>
                  <a:lnTo>
                    <a:pt x="8249" y="1998129"/>
                  </a:lnTo>
                  <a:lnTo>
                    <a:pt x="6443" y="1996922"/>
                  </a:lnTo>
                  <a:lnTo>
                    <a:pt x="4881" y="1995360"/>
                  </a:lnTo>
                  <a:lnTo>
                    <a:pt x="3318" y="1993798"/>
                  </a:lnTo>
                  <a:lnTo>
                    <a:pt x="2113" y="1991995"/>
                  </a:lnTo>
                  <a:lnTo>
                    <a:pt x="1270" y="1989963"/>
                  </a:lnTo>
                  <a:lnTo>
                    <a:pt x="421" y="1987918"/>
                  </a:lnTo>
                  <a:lnTo>
                    <a:pt x="0" y="1985784"/>
                  </a:lnTo>
                  <a:lnTo>
                    <a:pt x="0" y="198358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09587" y="2381262"/>
              <a:ext cx="10210800" cy="495300"/>
            </a:xfrm>
            <a:custGeom>
              <a:avLst/>
              <a:gdLst/>
              <a:ahLst/>
              <a:cxnLst/>
              <a:rect l="l" t="t" r="r" b="b"/>
              <a:pathLst>
                <a:path w="10210800" h="495300">
                  <a:moveTo>
                    <a:pt x="2038350" y="0"/>
                  </a:moveTo>
                  <a:lnTo>
                    <a:pt x="15519" y="0"/>
                  </a:lnTo>
                  <a:lnTo>
                    <a:pt x="10464" y="2095"/>
                  </a:lnTo>
                  <a:lnTo>
                    <a:pt x="2095" y="10464"/>
                  </a:lnTo>
                  <a:lnTo>
                    <a:pt x="0" y="15519"/>
                  </a:lnTo>
                  <a:lnTo>
                    <a:pt x="0" y="495300"/>
                  </a:lnTo>
                  <a:lnTo>
                    <a:pt x="2038350" y="495300"/>
                  </a:lnTo>
                  <a:lnTo>
                    <a:pt x="2038350" y="0"/>
                  </a:lnTo>
                  <a:close/>
                </a:path>
                <a:path w="10210800" h="495300">
                  <a:moveTo>
                    <a:pt x="10210800" y="15519"/>
                  </a:moveTo>
                  <a:lnTo>
                    <a:pt x="10208704" y="10464"/>
                  </a:lnTo>
                  <a:lnTo>
                    <a:pt x="10200335" y="2095"/>
                  </a:lnTo>
                  <a:lnTo>
                    <a:pt x="10195293" y="0"/>
                  </a:lnTo>
                  <a:lnTo>
                    <a:pt x="8172450" y="0"/>
                  </a:lnTo>
                  <a:lnTo>
                    <a:pt x="8172450" y="495300"/>
                  </a:lnTo>
                  <a:lnTo>
                    <a:pt x="10210800" y="495300"/>
                  </a:lnTo>
                  <a:lnTo>
                    <a:pt x="10210800" y="15519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09587" y="3876687"/>
              <a:ext cx="10210800" cy="495300"/>
            </a:xfrm>
            <a:custGeom>
              <a:avLst/>
              <a:gdLst/>
              <a:ahLst/>
              <a:cxnLst/>
              <a:rect l="l" t="t" r="r" b="b"/>
              <a:pathLst>
                <a:path w="10210800" h="495300">
                  <a:moveTo>
                    <a:pt x="2038350" y="0"/>
                  </a:moveTo>
                  <a:lnTo>
                    <a:pt x="0" y="0"/>
                  </a:lnTo>
                  <a:lnTo>
                    <a:pt x="0" y="479793"/>
                  </a:lnTo>
                  <a:lnTo>
                    <a:pt x="2095" y="484835"/>
                  </a:lnTo>
                  <a:lnTo>
                    <a:pt x="10464" y="493204"/>
                  </a:lnTo>
                  <a:lnTo>
                    <a:pt x="15519" y="495300"/>
                  </a:lnTo>
                  <a:lnTo>
                    <a:pt x="2038350" y="495300"/>
                  </a:lnTo>
                  <a:lnTo>
                    <a:pt x="2038350" y="0"/>
                  </a:lnTo>
                  <a:close/>
                </a:path>
                <a:path w="10210800" h="495300">
                  <a:moveTo>
                    <a:pt x="10210800" y="0"/>
                  </a:moveTo>
                  <a:lnTo>
                    <a:pt x="8172450" y="0"/>
                  </a:lnTo>
                  <a:lnTo>
                    <a:pt x="8172450" y="495300"/>
                  </a:lnTo>
                  <a:lnTo>
                    <a:pt x="10195293" y="495300"/>
                  </a:lnTo>
                  <a:lnTo>
                    <a:pt x="10200335" y="493204"/>
                  </a:lnTo>
                  <a:lnTo>
                    <a:pt x="10208704" y="484835"/>
                  </a:lnTo>
                  <a:lnTo>
                    <a:pt x="10210800" y="479793"/>
                  </a:lnTo>
                  <a:lnTo>
                    <a:pt x="10210800" y="0"/>
                  </a:lnTo>
                  <a:close/>
                </a:path>
              </a:pathLst>
            </a:custGeom>
            <a:solidFill>
              <a:srgbClr val="000000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609600" y="2381249"/>
          <a:ext cx="10287000" cy="1990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2795"/>
                <a:gridCol w="2038350"/>
                <a:gridCol w="2047875"/>
                <a:gridCol w="2038350"/>
                <a:gridCol w="2043429"/>
              </a:tblGrid>
              <a:tr h="495300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cap="small" sz="1350" spc="-1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</a:t>
                      </a:r>
                      <a:r>
                        <a:rPr dirty="0" sz="1350" spc="-1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fficer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cap="small" sz="1350" spc="-2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s</a:t>
                      </a:r>
                      <a:r>
                        <a:rPr dirty="0" sz="1350" spc="-2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hip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Mission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Equipment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cap="small" sz="1350" spc="-1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s</a:t>
                      </a:r>
                      <a:r>
                        <a:rPr dirty="0" sz="1350" spc="-10" b="1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tatus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</a:tcPr>
                </a:tc>
              </a:tr>
              <a:tr h="504190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Cmdr.</a:t>
                      </a: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Hayes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HMS</a:t>
                      </a:r>
                      <a:r>
                        <a:rPr dirty="0" sz="1350" spc="-3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Vigilant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Operation</a:t>
                      </a:r>
                      <a:r>
                        <a:rPr dirty="0" sz="1350" spc="-2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Sentinel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4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Nav-</a:t>
                      </a:r>
                      <a:r>
                        <a:rPr dirty="0" sz="1350" spc="-7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Suite-</a:t>
                      </a: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A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Deployed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000000">
                        <a:alpha val="3919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Lt.</a:t>
                      </a:r>
                      <a:r>
                        <a:rPr dirty="0" sz="1350" spc="-4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Chen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HMS</a:t>
                      </a:r>
                      <a:r>
                        <a:rPr dirty="0" sz="1350" spc="-3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Intrepid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Guardian</a:t>
                      </a:r>
                      <a:r>
                        <a:rPr dirty="0" sz="1350" spc="-6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Watch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3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Comm-</a:t>
                      </a:r>
                      <a:r>
                        <a:rPr dirty="0" sz="1350" spc="-5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Array-</a:t>
                      </a: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B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Deployed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FFFFFF">
                        <a:alpha val="3919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Capt.</a:t>
                      </a:r>
                      <a:r>
                        <a:rPr dirty="0" sz="1350" spc="-1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Morrison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HMS</a:t>
                      </a:r>
                      <a:r>
                        <a:rPr dirty="0" sz="1350" spc="-3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Defender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Horizon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Shield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Defence-</a:t>
                      </a:r>
                      <a:r>
                        <a:rPr dirty="0" sz="1350" spc="-6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Sys-</a:t>
                      </a: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Deployed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pSp>
        <p:nvGrpSpPr>
          <p:cNvPr id="9" name="object 9" descr=""/>
          <p:cNvGrpSpPr/>
          <p:nvPr/>
        </p:nvGrpSpPr>
        <p:grpSpPr>
          <a:xfrm>
            <a:off x="600075" y="4581525"/>
            <a:ext cx="10229850" cy="1000125"/>
            <a:chOff x="600075" y="4581525"/>
            <a:chExt cx="10229850" cy="1000125"/>
          </a:xfrm>
        </p:grpSpPr>
        <p:sp>
          <p:nvSpPr>
            <p:cNvPr id="10" name="object 10" descr=""/>
            <p:cNvSpPr/>
            <p:nvPr/>
          </p:nvSpPr>
          <p:spPr>
            <a:xfrm>
              <a:off x="600075" y="4581525"/>
              <a:ext cx="10229850" cy="1000125"/>
            </a:xfrm>
            <a:custGeom>
              <a:avLst/>
              <a:gdLst/>
              <a:ahLst/>
              <a:cxnLst/>
              <a:rect l="l" t="t" r="r" b="b"/>
              <a:pathLst>
                <a:path w="10229850" h="1000125">
                  <a:moveTo>
                    <a:pt x="1021125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978695"/>
                  </a:lnTo>
                  <a:lnTo>
                    <a:pt x="0" y="981532"/>
                  </a:lnTo>
                  <a:lnTo>
                    <a:pt x="18588" y="1000121"/>
                  </a:lnTo>
                  <a:lnTo>
                    <a:pt x="10211257" y="1000121"/>
                  </a:lnTo>
                  <a:lnTo>
                    <a:pt x="10229850" y="981532"/>
                  </a:lnTo>
                  <a:lnTo>
                    <a:pt x="10229850" y="18592"/>
                  </a:lnTo>
                  <a:lnTo>
                    <a:pt x="10214000" y="546"/>
                  </a:lnTo>
                  <a:lnTo>
                    <a:pt x="10211257" y="0"/>
                  </a:lnTo>
                  <a:close/>
                </a:path>
              </a:pathLst>
            </a:custGeom>
            <a:solidFill>
              <a:srgbClr val="0824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672" y="4839893"/>
              <a:ext cx="150018" cy="15001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144587" y="4726939"/>
            <a:ext cx="924814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350" b="1">
                <a:solidFill>
                  <a:srgbClr val="FFFFFF"/>
                </a:solidFill>
                <a:latin typeface="Roboto"/>
                <a:cs typeface="Roboto"/>
              </a:rPr>
              <a:t>Query</a:t>
            </a:r>
            <a:r>
              <a:rPr dirty="0" sz="135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b="1">
                <a:solidFill>
                  <a:srgbClr val="FFFFFF"/>
                </a:solidFill>
                <a:latin typeface="Roboto"/>
                <a:cs typeface="Roboto"/>
              </a:rPr>
              <a:t>Complexity:</a:t>
            </a:r>
            <a:r>
              <a:rPr dirty="0" sz="135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Roboto"/>
                <a:cs typeface="Roboto"/>
              </a:rPr>
              <a:t>Utilises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INNER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JOIN</a:t>
            </a:r>
            <a:r>
              <a:rPr dirty="0" sz="135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across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four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normalised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tables</a:t>
            </a:r>
            <a:r>
              <a:rPr dirty="0" sz="135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WHERE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clause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Roboto"/>
                <a:cs typeface="Roboto"/>
              </a:rPr>
              <a:t>filtering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dirty="0" sz="135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Roboto"/>
                <a:cs typeface="Roboto"/>
              </a:rPr>
              <a:t>active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Roboto"/>
                <a:cs typeface="Roboto"/>
              </a:rPr>
              <a:t>deployments </a:t>
            </a:r>
            <a:r>
              <a:rPr dirty="0" sz="1350" spc="-20">
                <a:solidFill>
                  <a:srgbClr val="FFFFFF"/>
                </a:solidFill>
                <a:latin typeface="Roboto"/>
                <a:cs typeface="Roboto"/>
              </a:rPr>
              <a:t>only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3" name="object 13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6667500"/>
          </a:xfrm>
          <a:custGeom>
            <a:avLst/>
            <a:gdLst/>
            <a:ahLst/>
            <a:cxnLst/>
            <a:rect l="l" t="t" r="r" b="b"/>
            <a:pathLst>
              <a:path w="11430000" h="6667500">
                <a:moveTo>
                  <a:pt x="11430000" y="0"/>
                </a:moveTo>
                <a:lnTo>
                  <a:pt x="0" y="0"/>
                </a:lnTo>
                <a:lnTo>
                  <a:pt x="0" y="6667500"/>
                </a:lnTo>
                <a:lnTo>
                  <a:pt x="11430000" y="66675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287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375" y="2606675"/>
            <a:ext cx="542480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0"/>
              <a:t>Project</a:t>
            </a:r>
            <a:r>
              <a:rPr dirty="0" spc="50"/>
              <a:t> </a:t>
            </a:r>
            <a:r>
              <a:rPr dirty="0" spc="340"/>
              <a:t>Aim</a:t>
            </a:r>
            <a:r>
              <a:rPr dirty="0" spc="55"/>
              <a:t> </a:t>
            </a:r>
            <a:r>
              <a:rPr dirty="0"/>
              <a:t>&amp;</a:t>
            </a:r>
            <a:r>
              <a:rPr dirty="0" spc="55"/>
              <a:t> </a:t>
            </a:r>
            <a:r>
              <a:rPr dirty="0" spc="150"/>
              <a:t>Architecture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075" y="3686175"/>
            <a:ext cx="5029200" cy="190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87375" y="3653234"/>
            <a:ext cx="4581525" cy="1032510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Design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Phase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38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SQL-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based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architecture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Indian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Navy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9756" y="3397250"/>
            <a:ext cx="540512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1285" algn="l"/>
              </a:tabLst>
            </a:pP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01</a:t>
            </a:r>
            <a:r>
              <a:rPr dirty="0" sz="1350">
                <a:solidFill>
                  <a:srgbClr val="D6E5EF"/>
                </a:solidFill>
                <a:latin typeface="Arial MT"/>
                <a:cs typeface="Arial MT"/>
              </a:rPr>
              <a:t>	</a:t>
            </a: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02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0725" y="3686175"/>
            <a:ext cx="5029200" cy="190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788025" y="3653234"/>
            <a:ext cx="4178300" cy="756285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Development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Phase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25+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interlinked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covering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domains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8446" y="5006975"/>
            <a:ext cx="214629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03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0075" y="5295900"/>
            <a:ext cx="5029200" cy="1905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87375" y="5411788"/>
            <a:ext cx="461962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Implementation</a:t>
            </a:r>
            <a:r>
              <a:rPr dirty="0" sz="1650" spc="5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Phase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Complex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queries,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triggers,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automated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reporting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75972" y="5006976"/>
            <a:ext cx="220979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04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0725" y="5295900"/>
            <a:ext cx="5029200" cy="1905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788025" y="5411788"/>
            <a:ext cx="358076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Validation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Phase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Real-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world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testing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defence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scenarios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6" name="object 16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0244" y="61546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1430000" cy="7905750"/>
          </a:xfrm>
          <a:custGeom>
            <a:avLst/>
            <a:gdLst/>
            <a:ahLst/>
            <a:cxnLst/>
            <a:rect l="l" t="t" r="r" b="b"/>
            <a:pathLst>
              <a:path w="11430000" h="7905750">
                <a:moveTo>
                  <a:pt x="11430000" y="0"/>
                </a:moveTo>
                <a:lnTo>
                  <a:pt x="0" y="0"/>
                </a:lnTo>
                <a:lnTo>
                  <a:pt x="0" y="7905750"/>
                </a:lnTo>
                <a:lnTo>
                  <a:pt x="11430000" y="79057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135"/>
              <a:t>Comprehensive</a:t>
            </a:r>
            <a:r>
              <a:rPr dirty="0" sz="2700" spc="100"/>
              <a:t> Database </a:t>
            </a:r>
            <a:r>
              <a:rPr dirty="0" sz="2700" spc="200"/>
              <a:t>Summary</a:t>
            </a:r>
            <a:endParaRPr sz="2700"/>
          </a:p>
        </p:txBody>
      </p:sp>
      <p:sp>
        <p:nvSpPr>
          <p:cNvPr id="4" name="object 4" descr=""/>
          <p:cNvSpPr/>
          <p:nvPr/>
        </p:nvSpPr>
        <p:spPr>
          <a:xfrm>
            <a:off x="600075" y="1781174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59575"/>
                </a:lnTo>
                <a:lnTo>
                  <a:pt x="0" y="362407"/>
                </a:lnTo>
                <a:lnTo>
                  <a:pt x="18588" y="381000"/>
                </a:lnTo>
                <a:lnTo>
                  <a:pt x="371936" y="381000"/>
                </a:lnTo>
                <a:lnTo>
                  <a:pt x="390525" y="362407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0075" y="2895599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59575"/>
                </a:lnTo>
                <a:lnTo>
                  <a:pt x="0" y="362407"/>
                </a:lnTo>
                <a:lnTo>
                  <a:pt x="18588" y="381000"/>
                </a:lnTo>
                <a:lnTo>
                  <a:pt x="371936" y="381000"/>
                </a:lnTo>
                <a:lnTo>
                  <a:pt x="390525" y="362407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00075" y="4010024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59575"/>
                </a:lnTo>
                <a:lnTo>
                  <a:pt x="0" y="362407"/>
                </a:lnTo>
                <a:lnTo>
                  <a:pt x="18588" y="381000"/>
                </a:lnTo>
                <a:lnTo>
                  <a:pt x="371936" y="381000"/>
                </a:lnTo>
                <a:lnTo>
                  <a:pt x="390525" y="362407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87375" y="1254124"/>
            <a:ext cx="3676650" cy="3488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85">
                <a:solidFill>
                  <a:srgbClr val="75B8FF"/>
                </a:solidFill>
                <a:latin typeface="Cambria"/>
                <a:cs typeface="Cambria"/>
              </a:rPr>
              <a:t>Query</a:t>
            </a:r>
            <a:r>
              <a:rPr dirty="0" sz="2000" spc="65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125">
                <a:solidFill>
                  <a:srgbClr val="75B8FF"/>
                </a:solidFill>
                <a:latin typeface="Cambria"/>
                <a:cs typeface="Cambria"/>
              </a:rPr>
              <a:t>Execution</a:t>
            </a:r>
            <a:r>
              <a:rPr dirty="0" sz="2000" spc="65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95">
                <a:solidFill>
                  <a:srgbClr val="75B8FF"/>
                </a:solidFill>
                <a:latin typeface="Cambria"/>
                <a:cs typeface="Cambria"/>
              </a:rPr>
              <a:t>Results</a:t>
            </a:r>
            <a:endParaRPr sz="2000">
              <a:latin typeface="Cambria"/>
              <a:cs typeface="Cambria"/>
            </a:endParaRPr>
          </a:p>
          <a:p>
            <a:pPr marL="569595">
              <a:lnSpc>
                <a:spcPct val="100000"/>
              </a:lnSpc>
              <a:spcBef>
                <a:spcPts val="2150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Data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Integrity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Verified</a:t>
            </a:r>
            <a:endParaRPr sz="1650">
              <a:latin typeface="Cambria"/>
              <a:cs typeface="Cambria"/>
            </a:endParaRPr>
          </a:p>
          <a:p>
            <a:pPr marL="569595">
              <a:lnSpc>
                <a:spcPct val="100000"/>
              </a:lnSpc>
              <a:spcBef>
                <a:spcPts val="154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relationships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properly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maintained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350">
              <a:latin typeface="Roboto"/>
              <a:cs typeface="Roboto"/>
            </a:endParaRPr>
          </a:p>
          <a:p>
            <a:pPr marL="569595">
              <a:lnSpc>
                <a:spcPct val="100000"/>
              </a:lnSpc>
              <a:spcBef>
                <a:spcPts val="5"/>
              </a:spcBef>
            </a:pP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Performance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Optimised</a:t>
            </a:r>
            <a:endParaRPr sz="1650">
              <a:latin typeface="Cambria"/>
              <a:cs typeface="Cambria"/>
            </a:endParaRPr>
          </a:p>
          <a:p>
            <a:pPr marL="569595">
              <a:lnSpc>
                <a:spcPct val="100000"/>
              </a:lnSpc>
              <a:spcBef>
                <a:spcPts val="15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execution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under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200ms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average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350">
              <a:latin typeface="Roboto"/>
              <a:cs typeface="Roboto"/>
            </a:endParaRPr>
          </a:p>
          <a:p>
            <a:pPr marL="569595">
              <a:lnSpc>
                <a:spcPct val="100000"/>
              </a:lnSpc>
            </a:pP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Reporting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Capability</a:t>
            </a:r>
            <a:endParaRPr sz="1650">
              <a:latin typeface="Cambria"/>
              <a:cs typeface="Cambria"/>
            </a:endParaRPr>
          </a:p>
          <a:p>
            <a:pPr marL="569595">
              <a:lnSpc>
                <a:spcPct val="100000"/>
              </a:lnSpc>
              <a:spcBef>
                <a:spcPts val="154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10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distinct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output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formats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demonstrated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4075" y="1285874"/>
            <a:ext cx="4905374" cy="4905374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600075" y="6662739"/>
            <a:ext cx="10229850" cy="28575"/>
            <a:chOff x="600075" y="6662739"/>
            <a:chExt cx="10229850" cy="28575"/>
          </a:xfrm>
        </p:grpSpPr>
        <p:sp>
          <p:nvSpPr>
            <p:cNvPr id="10" name="object 10" descr=""/>
            <p:cNvSpPr/>
            <p:nvPr/>
          </p:nvSpPr>
          <p:spPr>
            <a:xfrm>
              <a:off x="600075" y="6662739"/>
              <a:ext cx="10229850" cy="28575"/>
            </a:xfrm>
            <a:custGeom>
              <a:avLst/>
              <a:gdLst/>
              <a:ahLst/>
              <a:cxnLst/>
              <a:rect l="l" t="t" r="r" b="b"/>
              <a:pathLst>
                <a:path w="10229850" h="28575">
                  <a:moveTo>
                    <a:pt x="10229850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10229850" y="28575"/>
                  </a:lnTo>
                  <a:lnTo>
                    <a:pt x="10229850" y="0"/>
                  </a:lnTo>
                  <a:close/>
                </a:path>
              </a:pathLst>
            </a:custGeom>
            <a:solidFill>
              <a:srgbClr val="D6E5EF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00075" y="6681789"/>
              <a:ext cx="10229850" cy="9525"/>
            </a:xfrm>
            <a:custGeom>
              <a:avLst/>
              <a:gdLst/>
              <a:ahLst/>
              <a:cxnLst/>
              <a:rect l="l" t="t" r="r" b="b"/>
              <a:pathLst>
                <a:path w="10229850" h="9525">
                  <a:moveTo>
                    <a:pt x="1022985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0229850" y="9525"/>
                  </a:lnTo>
                  <a:lnTo>
                    <a:pt x="10229850" y="0"/>
                  </a:lnTo>
                  <a:close/>
                </a:path>
              </a:pathLst>
            </a:custGeom>
            <a:solidFill>
              <a:srgbClr val="ECEC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87375" y="6822442"/>
            <a:ext cx="9620885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The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DBMS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successfully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demonstrates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advanced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querying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capabilities,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relationships,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comprehensive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reporting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functionality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domains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3" name="object 13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7398257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40"/>
              <a:t>Analysis</a:t>
            </a:r>
            <a:r>
              <a:rPr dirty="0" spc="5"/>
              <a:t> </a:t>
            </a:r>
            <a:r>
              <a:rPr dirty="0"/>
              <a:t>&amp;</a:t>
            </a:r>
            <a:r>
              <a:rPr dirty="0" spc="10"/>
              <a:t> </a:t>
            </a:r>
            <a:r>
              <a:rPr dirty="0" spc="180"/>
              <a:t>Insights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873625" y="3279140"/>
            <a:ext cx="571500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Exploring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patterns,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trends,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actionable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intelligence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from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our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Indian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Navy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5" name="object 5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911225"/>
            <a:ext cx="547116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80"/>
              <a:t>Key</a:t>
            </a:r>
            <a:r>
              <a:rPr dirty="0" spc="114"/>
              <a:t> </a:t>
            </a:r>
            <a:r>
              <a:rPr dirty="0" spc="135"/>
              <a:t>Database</a:t>
            </a:r>
            <a:r>
              <a:rPr dirty="0" spc="114"/>
              <a:t> </a:t>
            </a:r>
            <a:r>
              <a:rPr dirty="0" spc="130"/>
              <a:t>Observations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87375" y="1873250"/>
            <a:ext cx="4290060" cy="10217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85">
                <a:solidFill>
                  <a:srgbClr val="75B8FF"/>
                </a:solidFill>
                <a:latin typeface="Cambria"/>
                <a:cs typeface="Cambria"/>
              </a:rPr>
              <a:t>Query</a:t>
            </a:r>
            <a:r>
              <a:rPr dirty="0" sz="2000" spc="6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100">
                <a:solidFill>
                  <a:srgbClr val="75B8FF"/>
                </a:solidFill>
                <a:latin typeface="Cambria"/>
                <a:cs typeface="Cambria"/>
              </a:rPr>
              <a:t>Performance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107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Complex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joins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executed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efficiently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multiple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 operations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7375" y="3021964"/>
            <a:ext cx="461010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Indexed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queries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returned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results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under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200ms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10,000+ records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920930" y="1873250"/>
            <a:ext cx="4879340" cy="10217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75">
                <a:solidFill>
                  <a:srgbClr val="75B8FF"/>
                </a:solidFill>
                <a:latin typeface="Cambria"/>
                <a:cs typeface="Cambria"/>
              </a:rPr>
              <a:t>Data </a:t>
            </a:r>
            <a:r>
              <a:rPr dirty="0" sz="2000" spc="70">
                <a:solidFill>
                  <a:srgbClr val="75B8FF"/>
                </a:solidFill>
                <a:latin typeface="Cambria"/>
                <a:cs typeface="Cambria"/>
              </a:rPr>
              <a:t>Integrity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107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Zero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constraint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violations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personnel,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vessel,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mission tables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20930" y="3021964"/>
            <a:ext cx="4816475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Successfully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maintained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referential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integrity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through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cascading updates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00075" y="3981450"/>
            <a:ext cx="3295650" cy="1533525"/>
          </a:xfrm>
          <a:custGeom>
            <a:avLst/>
            <a:gdLst/>
            <a:ahLst/>
            <a:cxnLst/>
            <a:rect l="l" t="t" r="r" b="b"/>
            <a:pathLst>
              <a:path w="3295650" h="1533525">
                <a:moveTo>
                  <a:pt x="3277057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1512095"/>
                </a:lnTo>
                <a:lnTo>
                  <a:pt x="0" y="1514932"/>
                </a:lnTo>
                <a:lnTo>
                  <a:pt x="18588" y="1533521"/>
                </a:lnTo>
                <a:lnTo>
                  <a:pt x="3277057" y="1533521"/>
                </a:lnTo>
                <a:lnTo>
                  <a:pt x="3295650" y="1514932"/>
                </a:lnTo>
                <a:lnTo>
                  <a:pt x="3295650" y="18592"/>
                </a:lnTo>
                <a:lnTo>
                  <a:pt x="3279800" y="546"/>
                </a:lnTo>
                <a:lnTo>
                  <a:pt x="3277057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58825" y="4144962"/>
            <a:ext cx="2489200" cy="11601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Personnel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Distribution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1900"/>
              </a:lnSpc>
              <a:spcBef>
                <a:spcPts val="50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15,000+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tracked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commands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and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departments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067175" y="3981450"/>
            <a:ext cx="3295650" cy="1533525"/>
          </a:xfrm>
          <a:custGeom>
            <a:avLst/>
            <a:gdLst/>
            <a:ahLst/>
            <a:cxnLst/>
            <a:rect l="l" t="t" r="r" b="b"/>
            <a:pathLst>
              <a:path w="3295650" h="1533525">
                <a:moveTo>
                  <a:pt x="3277057" y="0"/>
                </a:moveTo>
                <a:lnTo>
                  <a:pt x="18592" y="0"/>
                </a:lnTo>
                <a:lnTo>
                  <a:pt x="15849" y="546"/>
                </a:lnTo>
                <a:lnTo>
                  <a:pt x="0" y="18592"/>
                </a:lnTo>
                <a:lnTo>
                  <a:pt x="0" y="1512095"/>
                </a:lnTo>
                <a:lnTo>
                  <a:pt x="0" y="1514932"/>
                </a:lnTo>
                <a:lnTo>
                  <a:pt x="18592" y="1533521"/>
                </a:lnTo>
                <a:lnTo>
                  <a:pt x="3277057" y="1533521"/>
                </a:lnTo>
                <a:lnTo>
                  <a:pt x="3295650" y="1514932"/>
                </a:lnTo>
                <a:lnTo>
                  <a:pt x="3295650" y="18592"/>
                </a:lnTo>
                <a:lnTo>
                  <a:pt x="3279800" y="546"/>
                </a:lnTo>
                <a:lnTo>
                  <a:pt x="3277057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225925" y="4144962"/>
            <a:ext cx="2827655" cy="8839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25">
                <a:solidFill>
                  <a:srgbClr val="D6E5EF"/>
                </a:solidFill>
                <a:latin typeface="Cambria"/>
                <a:cs typeface="Cambria"/>
              </a:rPr>
              <a:t>Mission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Records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54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500+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missions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logged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complete operational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metadata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7534275" y="3981450"/>
            <a:ext cx="3295650" cy="1533525"/>
          </a:xfrm>
          <a:custGeom>
            <a:avLst/>
            <a:gdLst/>
            <a:ahLst/>
            <a:cxnLst/>
            <a:rect l="l" t="t" r="r" b="b"/>
            <a:pathLst>
              <a:path w="3295650" h="1533525">
                <a:moveTo>
                  <a:pt x="3277057" y="0"/>
                </a:moveTo>
                <a:lnTo>
                  <a:pt x="18592" y="0"/>
                </a:lnTo>
                <a:lnTo>
                  <a:pt x="15849" y="546"/>
                </a:lnTo>
                <a:lnTo>
                  <a:pt x="0" y="18592"/>
                </a:lnTo>
                <a:lnTo>
                  <a:pt x="0" y="1512095"/>
                </a:lnTo>
                <a:lnTo>
                  <a:pt x="0" y="1514932"/>
                </a:lnTo>
                <a:lnTo>
                  <a:pt x="18592" y="1533521"/>
                </a:lnTo>
                <a:lnTo>
                  <a:pt x="3277057" y="1533521"/>
                </a:lnTo>
                <a:lnTo>
                  <a:pt x="3295650" y="1514932"/>
                </a:lnTo>
                <a:lnTo>
                  <a:pt x="3295650" y="18592"/>
                </a:lnTo>
                <a:lnTo>
                  <a:pt x="3279800" y="546"/>
                </a:lnTo>
                <a:lnTo>
                  <a:pt x="3277057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693025" y="4144962"/>
            <a:ext cx="2771140" cy="8839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Asset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25">
                <a:solidFill>
                  <a:srgbClr val="D6E5EF"/>
                </a:solidFill>
                <a:latin typeface="Cambria"/>
                <a:cs typeface="Cambria"/>
              </a:rPr>
              <a:t>Management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54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200+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vessels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equipment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entries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maintenance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histories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3" name="object 13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530225"/>
            <a:ext cx="558419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55"/>
              <a:t>Critical</a:t>
            </a:r>
            <a:r>
              <a:rPr dirty="0" spc="120"/>
              <a:t> </a:t>
            </a:r>
            <a:r>
              <a:rPr dirty="0" spc="190"/>
              <a:t>Insights</a:t>
            </a:r>
            <a:r>
              <a:rPr dirty="0" spc="120"/>
              <a:t> Discovered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4886325" y="1343024"/>
            <a:ext cx="5943600" cy="1400175"/>
            <a:chOff x="4886325" y="1343024"/>
            <a:chExt cx="5943600" cy="1400175"/>
          </a:xfrm>
        </p:grpSpPr>
        <p:sp>
          <p:nvSpPr>
            <p:cNvPr id="5" name="object 5" descr=""/>
            <p:cNvSpPr/>
            <p:nvPr/>
          </p:nvSpPr>
          <p:spPr>
            <a:xfrm>
              <a:off x="4895850" y="1352549"/>
              <a:ext cx="5924550" cy="1381125"/>
            </a:xfrm>
            <a:custGeom>
              <a:avLst/>
              <a:gdLst/>
              <a:ahLst/>
              <a:cxnLst/>
              <a:rect l="l" t="t" r="r" b="b"/>
              <a:pathLst>
                <a:path w="5924550" h="1381125">
                  <a:moveTo>
                    <a:pt x="5915926" y="0"/>
                  </a:moveTo>
                  <a:lnTo>
                    <a:pt x="8623" y="0"/>
                  </a:lnTo>
                  <a:lnTo>
                    <a:pt x="5803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1369225"/>
                  </a:lnTo>
                  <a:lnTo>
                    <a:pt x="0" y="1372501"/>
                  </a:lnTo>
                  <a:lnTo>
                    <a:pt x="1155" y="1375308"/>
                  </a:lnTo>
                  <a:lnTo>
                    <a:pt x="5803" y="1379956"/>
                  </a:lnTo>
                  <a:lnTo>
                    <a:pt x="8623" y="1381125"/>
                  </a:lnTo>
                  <a:lnTo>
                    <a:pt x="5915926" y="1381125"/>
                  </a:lnTo>
                  <a:lnTo>
                    <a:pt x="5918733" y="1379956"/>
                  </a:lnTo>
                  <a:lnTo>
                    <a:pt x="5923381" y="1375308"/>
                  </a:lnTo>
                  <a:lnTo>
                    <a:pt x="5924550" y="1372501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895850" y="1352549"/>
              <a:ext cx="5924550" cy="1381125"/>
            </a:xfrm>
            <a:custGeom>
              <a:avLst/>
              <a:gdLst/>
              <a:ahLst/>
              <a:cxnLst/>
              <a:rect l="l" t="t" r="r" b="b"/>
              <a:pathLst>
                <a:path w="5924550" h="1381125">
                  <a:moveTo>
                    <a:pt x="0" y="1369225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03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1369225"/>
                  </a:lnTo>
                  <a:lnTo>
                    <a:pt x="5924550" y="1372501"/>
                  </a:lnTo>
                  <a:lnTo>
                    <a:pt x="5923381" y="1375308"/>
                  </a:lnTo>
                  <a:lnTo>
                    <a:pt x="5921057" y="1377632"/>
                  </a:lnTo>
                  <a:lnTo>
                    <a:pt x="5918733" y="1379956"/>
                  </a:lnTo>
                  <a:lnTo>
                    <a:pt x="5915926" y="1381125"/>
                  </a:lnTo>
                  <a:lnTo>
                    <a:pt x="5912650" y="1381125"/>
                  </a:lnTo>
                  <a:lnTo>
                    <a:pt x="11912" y="1381125"/>
                  </a:lnTo>
                  <a:lnTo>
                    <a:pt x="8623" y="1381125"/>
                  </a:lnTo>
                  <a:lnTo>
                    <a:pt x="5803" y="1379956"/>
                  </a:lnTo>
                  <a:lnTo>
                    <a:pt x="3492" y="1377632"/>
                  </a:lnTo>
                  <a:lnTo>
                    <a:pt x="1155" y="1375308"/>
                  </a:lnTo>
                  <a:lnTo>
                    <a:pt x="0" y="1372501"/>
                  </a:lnTo>
                  <a:lnTo>
                    <a:pt x="0" y="1369225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905375" y="1361693"/>
            <a:ext cx="685800" cy="1362710"/>
          </a:xfrm>
          <a:prstGeom prst="rect">
            <a:avLst/>
          </a:prstGeom>
          <a:solidFill>
            <a:srgbClr val="3F4551"/>
          </a:solidFill>
        </p:spPr>
        <p:txBody>
          <a:bodyPr wrap="square" lIns="0" tIns="2349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5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000" spc="-340">
                <a:solidFill>
                  <a:srgbClr val="D6E5EF"/>
                </a:solidFill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9919" y="1525587"/>
            <a:ext cx="474916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Logistics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Department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14">
                <a:solidFill>
                  <a:srgbClr val="D6E5EF"/>
                </a:solidFill>
                <a:latin typeface="Cambria"/>
                <a:cs typeface="Cambria"/>
              </a:rPr>
              <a:t>Dominance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Highest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concentration: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42%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total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workforce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749919" y="2282825"/>
            <a:ext cx="492760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Critical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supply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chain,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maintenance,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readiness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886325" y="2914649"/>
            <a:ext cx="5943600" cy="1400175"/>
            <a:chOff x="4886325" y="2914649"/>
            <a:chExt cx="5943600" cy="1400175"/>
          </a:xfrm>
        </p:grpSpPr>
        <p:sp>
          <p:nvSpPr>
            <p:cNvPr id="11" name="object 11" descr=""/>
            <p:cNvSpPr/>
            <p:nvPr/>
          </p:nvSpPr>
          <p:spPr>
            <a:xfrm>
              <a:off x="4895850" y="2924174"/>
              <a:ext cx="5924550" cy="1381125"/>
            </a:xfrm>
            <a:custGeom>
              <a:avLst/>
              <a:gdLst/>
              <a:ahLst/>
              <a:cxnLst/>
              <a:rect l="l" t="t" r="r" b="b"/>
              <a:pathLst>
                <a:path w="5924550" h="1381125">
                  <a:moveTo>
                    <a:pt x="5915926" y="0"/>
                  </a:moveTo>
                  <a:lnTo>
                    <a:pt x="8623" y="0"/>
                  </a:lnTo>
                  <a:lnTo>
                    <a:pt x="5803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1369225"/>
                  </a:lnTo>
                  <a:lnTo>
                    <a:pt x="0" y="1372501"/>
                  </a:lnTo>
                  <a:lnTo>
                    <a:pt x="1155" y="1375308"/>
                  </a:lnTo>
                  <a:lnTo>
                    <a:pt x="5803" y="1379956"/>
                  </a:lnTo>
                  <a:lnTo>
                    <a:pt x="8623" y="1381125"/>
                  </a:lnTo>
                  <a:lnTo>
                    <a:pt x="5915926" y="1381125"/>
                  </a:lnTo>
                  <a:lnTo>
                    <a:pt x="5918733" y="1379956"/>
                  </a:lnTo>
                  <a:lnTo>
                    <a:pt x="5923381" y="1375308"/>
                  </a:lnTo>
                  <a:lnTo>
                    <a:pt x="5924550" y="1372501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895850" y="2924174"/>
              <a:ext cx="5924550" cy="1381125"/>
            </a:xfrm>
            <a:custGeom>
              <a:avLst/>
              <a:gdLst/>
              <a:ahLst/>
              <a:cxnLst/>
              <a:rect l="l" t="t" r="r" b="b"/>
              <a:pathLst>
                <a:path w="5924550" h="1381125">
                  <a:moveTo>
                    <a:pt x="0" y="1369225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03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1369225"/>
                  </a:lnTo>
                  <a:lnTo>
                    <a:pt x="5924550" y="1372501"/>
                  </a:lnTo>
                  <a:lnTo>
                    <a:pt x="5923381" y="1375308"/>
                  </a:lnTo>
                  <a:lnTo>
                    <a:pt x="5921057" y="1377632"/>
                  </a:lnTo>
                  <a:lnTo>
                    <a:pt x="5918733" y="1379956"/>
                  </a:lnTo>
                  <a:lnTo>
                    <a:pt x="5915926" y="1381125"/>
                  </a:lnTo>
                  <a:lnTo>
                    <a:pt x="5912650" y="1381125"/>
                  </a:lnTo>
                  <a:lnTo>
                    <a:pt x="11912" y="1381125"/>
                  </a:lnTo>
                  <a:lnTo>
                    <a:pt x="8623" y="1381125"/>
                  </a:lnTo>
                  <a:lnTo>
                    <a:pt x="5803" y="1379956"/>
                  </a:lnTo>
                  <a:lnTo>
                    <a:pt x="3492" y="1377632"/>
                  </a:lnTo>
                  <a:lnTo>
                    <a:pt x="1155" y="1375308"/>
                  </a:lnTo>
                  <a:lnTo>
                    <a:pt x="0" y="1372501"/>
                  </a:lnTo>
                  <a:lnTo>
                    <a:pt x="0" y="1369225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4905375" y="2933953"/>
            <a:ext cx="685800" cy="1361440"/>
          </a:xfrm>
          <a:prstGeom prst="rect">
            <a:avLst/>
          </a:prstGeom>
          <a:solidFill>
            <a:srgbClr val="3F4551"/>
          </a:solidFill>
        </p:spPr>
        <p:txBody>
          <a:bodyPr wrap="square" lIns="0" tIns="2343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45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000" spc="-50">
                <a:solidFill>
                  <a:srgbClr val="D6E5EF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49919" y="3097212"/>
            <a:ext cx="4020185" cy="9886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Western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50">
                <a:solidFill>
                  <a:srgbClr val="D6E5EF"/>
                </a:solidFill>
                <a:latin typeface="Cambria"/>
                <a:cs typeface="Cambria"/>
              </a:rPr>
              <a:t>Command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Leadership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ts val="2930"/>
              </a:lnSpc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Completed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38%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missions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recorded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 Strategic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importance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due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Arabian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Sea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886325" y="4486275"/>
            <a:ext cx="5943600" cy="1409700"/>
            <a:chOff x="4886325" y="4486275"/>
            <a:chExt cx="5943600" cy="1409700"/>
          </a:xfrm>
        </p:grpSpPr>
        <p:sp>
          <p:nvSpPr>
            <p:cNvPr id="16" name="object 16" descr=""/>
            <p:cNvSpPr/>
            <p:nvPr/>
          </p:nvSpPr>
          <p:spPr>
            <a:xfrm>
              <a:off x="4895850" y="4495800"/>
              <a:ext cx="5924550" cy="1390650"/>
            </a:xfrm>
            <a:custGeom>
              <a:avLst/>
              <a:gdLst/>
              <a:ahLst/>
              <a:cxnLst/>
              <a:rect l="l" t="t" r="r" b="b"/>
              <a:pathLst>
                <a:path w="5924550" h="1390650">
                  <a:moveTo>
                    <a:pt x="5915926" y="0"/>
                  </a:moveTo>
                  <a:lnTo>
                    <a:pt x="8623" y="0"/>
                  </a:lnTo>
                  <a:lnTo>
                    <a:pt x="5803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1378745"/>
                  </a:lnTo>
                  <a:lnTo>
                    <a:pt x="0" y="1382029"/>
                  </a:lnTo>
                  <a:lnTo>
                    <a:pt x="1155" y="1384837"/>
                  </a:lnTo>
                  <a:lnTo>
                    <a:pt x="5803" y="1389485"/>
                  </a:lnTo>
                  <a:lnTo>
                    <a:pt x="8623" y="1390646"/>
                  </a:lnTo>
                  <a:lnTo>
                    <a:pt x="5915926" y="1390646"/>
                  </a:lnTo>
                  <a:lnTo>
                    <a:pt x="5918733" y="1389485"/>
                  </a:lnTo>
                  <a:lnTo>
                    <a:pt x="5923381" y="1384837"/>
                  </a:lnTo>
                  <a:lnTo>
                    <a:pt x="5924550" y="1382029"/>
                  </a:lnTo>
                  <a:lnTo>
                    <a:pt x="5924550" y="8623"/>
                  </a:lnTo>
                  <a:lnTo>
                    <a:pt x="5923381" y="5803"/>
                  </a:lnTo>
                  <a:lnTo>
                    <a:pt x="5918733" y="1155"/>
                  </a:lnTo>
                  <a:lnTo>
                    <a:pt x="59159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895850" y="4495800"/>
              <a:ext cx="5924550" cy="1390650"/>
            </a:xfrm>
            <a:custGeom>
              <a:avLst/>
              <a:gdLst/>
              <a:ahLst/>
              <a:cxnLst/>
              <a:rect l="l" t="t" r="r" b="b"/>
              <a:pathLst>
                <a:path w="5924550" h="1390650">
                  <a:moveTo>
                    <a:pt x="0" y="1378745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03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5912650" y="0"/>
                  </a:lnTo>
                  <a:lnTo>
                    <a:pt x="5915926" y="0"/>
                  </a:lnTo>
                  <a:lnTo>
                    <a:pt x="5918733" y="1155"/>
                  </a:lnTo>
                  <a:lnTo>
                    <a:pt x="5921057" y="3492"/>
                  </a:lnTo>
                  <a:lnTo>
                    <a:pt x="5923381" y="5803"/>
                  </a:lnTo>
                  <a:lnTo>
                    <a:pt x="5924550" y="8623"/>
                  </a:lnTo>
                  <a:lnTo>
                    <a:pt x="5924550" y="11912"/>
                  </a:lnTo>
                  <a:lnTo>
                    <a:pt x="5924550" y="1378745"/>
                  </a:lnTo>
                  <a:lnTo>
                    <a:pt x="5924550" y="1382029"/>
                  </a:lnTo>
                  <a:lnTo>
                    <a:pt x="5923381" y="1384837"/>
                  </a:lnTo>
                  <a:lnTo>
                    <a:pt x="5921057" y="1387158"/>
                  </a:lnTo>
                  <a:lnTo>
                    <a:pt x="5918733" y="1389485"/>
                  </a:lnTo>
                  <a:lnTo>
                    <a:pt x="5915926" y="1390646"/>
                  </a:lnTo>
                  <a:lnTo>
                    <a:pt x="5912650" y="1390651"/>
                  </a:lnTo>
                  <a:lnTo>
                    <a:pt x="11912" y="1390651"/>
                  </a:lnTo>
                  <a:lnTo>
                    <a:pt x="8623" y="1390646"/>
                  </a:lnTo>
                  <a:lnTo>
                    <a:pt x="5803" y="1389485"/>
                  </a:lnTo>
                  <a:lnTo>
                    <a:pt x="3492" y="1387158"/>
                  </a:lnTo>
                  <a:lnTo>
                    <a:pt x="1155" y="1384837"/>
                  </a:lnTo>
                  <a:lnTo>
                    <a:pt x="0" y="1382029"/>
                  </a:lnTo>
                  <a:lnTo>
                    <a:pt x="0" y="1378745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4905375" y="4504944"/>
            <a:ext cx="685800" cy="1371600"/>
          </a:xfrm>
          <a:prstGeom prst="rect">
            <a:avLst/>
          </a:prstGeom>
          <a:solidFill>
            <a:srgbClr val="3F4551"/>
          </a:solidFill>
        </p:spPr>
        <p:txBody>
          <a:bodyPr wrap="square" lIns="0" tIns="2349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5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000" spc="-50">
                <a:solidFill>
                  <a:srgbClr val="D6E5EF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749921" y="4668838"/>
            <a:ext cx="346773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Equipment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Utilisation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Patterns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Submarines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show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87%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deployment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efficiency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749921" y="5435601"/>
            <a:ext cx="3977004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Surface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vessels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average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65%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availability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21" name="object 21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287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87375" y="2987675"/>
            <a:ext cx="4177029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90">
                <a:solidFill>
                  <a:srgbClr val="75B8FF"/>
                </a:solidFill>
                <a:latin typeface="Cambria"/>
                <a:cs typeface="Cambria"/>
              </a:rPr>
              <a:t>Insights</a:t>
            </a:r>
            <a:r>
              <a:rPr dirty="0" sz="3350" spc="11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3350" spc="235">
                <a:solidFill>
                  <a:srgbClr val="75B8FF"/>
                </a:solidFill>
                <a:latin typeface="Cambria"/>
                <a:cs typeface="Cambria"/>
              </a:rPr>
              <a:t>in</a:t>
            </a:r>
            <a:r>
              <a:rPr dirty="0" sz="3350" spc="11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3350" spc="190">
                <a:solidFill>
                  <a:srgbClr val="75B8FF"/>
                </a:solidFill>
                <a:latin typeface="Cambria"/>
                <a:cs typeface="Cambria"/>
              </a:rPr>
              <a:t>Numbers</a:t>
            </a:r>
            <a:endParaRPr sz="335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64766" y="3793490"/>
            <a:ext cx="2267585" cy="1749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25">
                <a:solidFill>
                  <a:srgbClr val="D6E5EF"/>
                </a:solidFill>
                <a:latin typeface="Cambria"/>
                <a:cs typeface="Cambria"/>
              </a:rPr>
              <a:t>42%</a:t>
            </a:r>
            <a:endParaRPr sz="4450">
              <a:latin typeface="Cambria"/>
              <a:cs typeface="Cambria"/>
            </a:endParaRPr>
          </a:p>
          <a:p>
            <a:pPr algn="ctr" marL="12700" marR="5080">
              <a:lnSpc>
                <a:spcPct val="142900"/>
              </a:lnSpc>
              <a:spcBef>
                <a:spcPts val="58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Personnel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in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Logistics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Largest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departmental allocation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235778" y="3793490"/>
            <a:ext cx="2348230" cy="1739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330">
                <a:solidFill>
                  <a:srgbClr val="D6E5EF"/>
                </a:solidFill>
                <a:latin typeface="Cambria"/>
                <a:cs typeface="Cambria"/>
              </a:rPr>
              <a:t>38%</a:t>
            </a:r>
            <a:endParaRPr sz="4450">
              <a:latin typeface="Cambria"/>
              <a:cs typeface="Cambria"/>
            </a:endParaRPr>
          </a:p>
          <a:p>
            <a:pPr algn="ctr" marL="196215" marR="189230">
              <a:lnSpc>
                <a:spcPct val="106100"/>
              </a:lnSpc>
              <a:spcBef>
                <a:spcPts val="131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Western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40">
                <a:solidFill>
                  <a:srgbClr val="D6E5EF"/>
                </a:solidFill>
                <a:latin typeface="Cambria"/>
                <a:cs typeface="Cambria"/>
              </a:rPr>
              <a:t>Command </a:t>
            </a: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Missions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Leading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command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21210" y="3793490"/>
            <a:ext cx="2399030" cy="1473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310">
                <a:solidFill>
                  <a:srgbClr val="D6E5EF"/>
                </a:solidFill>
                <a:latin typeface="Cambria"/>
                <a:cs typeface="Cambria"/>
              </a:rPr>
              <a:t>87%</a:t>
            </a:r>
            <a:endParaRPr sz="44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Submarine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Deployment</a:t>
            </a:r>
            <a:endParaRPr sz="16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Highest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efficiency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rating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19020" y="3793490"/>
            <a:ext cx="2225040" cy="1473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190">
                <a:solidFill>
                  <a:srgbClr val="D6E5EF"/>
                </a:solidFill>
                <a:latin typeface="Cambria"/>
                <a:cs typeface="Cambria"/>
              </a:rPr>
              <a:t>200ms</a:t>
            </a:r>
            <a:endParaRPr sz="44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Query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Response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Time</a:t>
            </a:r>
            <a:endParaRPr sz="16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Optimised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performance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8" name="object 8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1430000" cy="8086725"/>
          </a:xfrm>
          <a:custGeom>
            <a:avLst/>
            <a:gdLst/>
            <a:ahLst/>
            <a:cxnLst/>
            <a:rect l="l" t="t" r="r" b="b"/>
            <a:pathLst>
              <a:path w="11430000" h="8086725">
                <a:moveTo>
                  <a:pt x="11430000" y="0"/>
                </a:moveTo>
                <a:lnTo>
                  <a:pt x="0" y="0"/>
                </a:lnTo>
                <a:lnTo>
                  <a:pt x="0" y="8086725"/>
                </a:lnTo>
                <a:lnTo>
                  <a:pt x="11430000" y="80867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80"/>
              <a:t>Real-</a:t>
            </a:r>
            <a:r>
              <a:rPr dirty="0" spc="114"/>
              <a:t>World</a:t>
            </a:r>
            <a:r>
              <a:rPr dirty="0" spc="120"/>
              <a:t> </a:t>
            </a:r>
            <a:r>
              <a:rPr dirty="0" spc="175"/>
              <a:t>Applications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1457325"/>
            <a:ext cx="3838574" cy="38385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275" y="2228850"/>
            <a:ext cx="5972175" cy="190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275" y="3638550"/>
            <a:ext cx="5972175" cy="190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275" y="5048250"/>
            <a:ext cx="5972175" cy="190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275" y="6457950"/>
            <a:ext cx="5972175" cy="190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4844005" y="1425575"/>
            <a:ext cx="4031615" cy="58318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25"/>
              </a:spcBef>
            </a:pPr>
            <a:r>
              <a:rPr dirty="0" sz="2000" spc="75">
                <a:solidFill>
                  <a:srgbClr val="75B8FF"/>
                </a:solidFill>
                <a:latin typeface="Cambria"/>
                <a:cs typeface="Cambria"/>
              </a:rPr>
              <a:t>Enterprise</a:t>
            </a:r>
            <a:r>
              <a:rPr dirty="0" sz="2000" spc="7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90">
                <a:solidFill>
                  <a:srgbClr val="75B8FF"/>
                </a:solidFill>
                <a:latin typeface="Cambria"/>
                <a:cs typeface="Cambria"/>
              </a:rPr>
              <a:t>Integration</a:t>
            </a:r>
            <a:r>
              <a:rPr dirty="0" sz="2000" spc="75">
                <a:solidFill>
                  <a:srgbClr val="75B8FF"/>
                </a:solidFill>
                <a:latin typeface="Cambria"/>
                <a:cs typeface="Cambria"/>
              </a:rPr>
              <a:t> Potential</a:t>
            </a:r>
            <a:endParaRPr sz="2000">
              <a:latin typeface="Cambria"/>
              <a:cs typeface="Cambria"/>
            </a:endParaRPr>
          </a:p>
          <a:p>
            <a:pPr marL="26670">
              <a:lnSpc>
                <a:spcPct val="100000"/>
              </a:lnSpc>
              <a:spcBef>
                <a:spcPts val="1625"/>
              </a:spcBef>
            </a:pP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01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Arial MT"/>
              <a:cs typeface="Arial MT"/>
            </a:endParaRPr>
          </a:p>
          <a:p>
            <a:pPr marL="24130">
              <a:lnSpc>
                <a:spcPct val="100000"/>
              </a:lnSpc>
            </a:pPr>
            <a:r>
              <a:rPr dirty="0" sz="1650" spc="125">
                <a:solidFill>
                  <a:srgbClr val="D6E5EF"/>
                </a:solidFill>
                <a:latin typeface="Cambria"/>
                <a:cs typeface="Cambria"/>
              </a:rPr>
              <a:t>Naval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ERP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Integration</a:t>
            </a:r>
            <a:endParaRPr sz="1650">
              <a:latin typeface="Cambria"/>
              <a:cs typeface="Cambria"/>
            </a:endParaRPr>
          </a:p>
          <a:p>
            <a:pPr marL="24130">
              <a:lnSpc>
                <a:spcPct val="100000"/>
              </a:lnSpc>
              <a:spcBef>
                <a:spcPts val="15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Seamless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flow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existing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enterprise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systems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1350">
              <a:latin typeface="Roboto"/>
              <a:cs typeface="Roboto"/>
            </a:endParaRPr>
          </a:p>
          <a:p>
            <a:pPr marL="14604">
              <a:lnSpc>
                <a:spcPct val="100000"/>
              </a:lnSpc>
            </a:pP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02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Arial MT"/>
              <a:cs typeface="Arial MT"/>
            </a:endParaRPr>
          </a:p>
          <a:p>
            <a:pPr marL="24130">
              <a:lnSpc>
                <a:spcPct val="100000"/>
              </a:lnSpc>
            </a:pPr>
            <a:r>
              <a:rPr dirty="0" sz="1650" spc="135">
                <a:solidFill>
                  <a:srgbClr val="D6E5EF"/>
                </a:solidFill>
                <a:latin typeface="Cambria"/>
                <a:cs typeface="Cambria"/>
              </a:rPr>
              <a:t>Management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Information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Systems</a:t>
            </a:r>
            <a:endParaRPr sz="1650">
              <a:latin typeface="Cambria"/>
              <a:cs typeface="Cambria"/>
            </a:endParaRPr>
          </a:p>
          <a:p>
            <a:pPr marL="24130">
              <a:lnSpc>
                <a:spcPct val="100000"/>
              </a:lnSpc>
              <a:spcBef>
                <a:spcPts val="1545"/>
              </a:spcBef>
            </a:pP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Real-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time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reporting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command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decision-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making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05"/>
              </a:spcBef>
            </a:pPr>
            <a:endParaRPr sz="1350">
              <a:latin typeface="Roboto"/>
              <a:cs typeface="Roboto"/>
            </a:endParaRPr>
          </a:p>
          <a:p>
            <a:pPr marL="15240">
              <a:lnSpc>
                <a:spcPct val="100000"/>
              </a:lnSpc>
              <a:spcBef>
                <a:spcPts val="5"/>
              </a:spcBef>
            </a:pP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03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Arial MT"/>
              <a:cs typeface="Arial MT"/>
            </a:endParaRPr>
          </a:p>
          <a:p>
            <a:pPr marL="24130">
              <a:lnSpc>
                <a:spcPct val="100000"/>
              </a:lnSpc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Predictive</a:t>
            </a: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Analytics</a:t>
            </a:r>
            <a:endParaRPr sz="1650">
              <a:latin typeface="Cambria"/>
              <a:cs typeface="Cambria"/>
            </a:endParaRPr>
          </a:p>
          <a:p>
            <a:pPr marL="24130">
              <a:lnSpc>
                <a:spcPct val="100000"/>
              </a:lnSpc>
              <a:spcBef>
                <a:spcPts val="154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planning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using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historical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350" spc="-25">
                <a:solidFill>
                  <a:srgbClr val="D6E5EF"/>
                </a:solidFill>
                <a:latin typeface="Arial MT"/>
                <a:cs typeface="Arial MT"/>
              </a:rPr>
              <a:t>04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Arial MT"/>
              <a:cs typeface="Arial MT"/>
            </a:endParaRPr>
          </a:p>
          <a:p>
            <a:pPr marL="24130">
              <a:lnSpc>
                <a:spcPct val="100000"/>
              </a:lnSpc>
              <a:spcBef>
                <a:spcPts val="5"/>
              </a:spcBef>
            </a:pP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Resource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Optimisation</a:t>
            </a:r>
            <a:endParaRPr sz="1650">
              <a:latin typeface="Cambria"/>
              <a:cs typeface="Cambria"/>
            </a:endParaRPr>
          </a:p>
          <a:p>
            <a:pPr marL="24130">
              <a:lnSpc>
                <a:spcPct val="100000"/>
              </a:lnSpc>
              <a:spcBef>
                <a:spcPts val="15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asset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allocation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forecasting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0" name="object 10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7575042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1139825"/>
            <a:ext cx="463867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00"/>
              <a:t>Challenges</a:t>
            </a:r>
            <a:r>
              <a:rPr dirty="0" spc="20"/>
              <a:t> </a:t>
            </a:r>
            <a:r>
              <a:rPr dirty="0"/>
              <a:t>&amp;</a:t>
            </a:r>
            <a:r>
              <a:rPr dirty="0" spc="25"/>
              <a:t> </a:t>
            </a:r>
            <a:r>
              <a:rPr dirty="0" spc="155"/>
              <a:t>Solutions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4886325" y="1943099"/>
            <a:ext cx="5962650" cy="3343275"/>
            <a:chOff x="4886325" y="1943099"/>
            <a:chExt cx="5962650" cy="3343275"/>
          </a:xfrm>
        </p:grpSpPr>
        <p:sp>
          <p:nvSpPr>
            <p:cNvPr id="5" name="object 5" descr=""/>
            <p:cNvSpPr/>
            <p:nvPr/>
          </p:nvSpPr>
          <p:spPr>
            <a:xfrm>
              <a:off x="4886325" y="1943099"/>
              <a:ext cx="19050" cy="3343275"/>
            </a:xfrm>
            <a:custGeom>
              <a:avLst/>
              <a:gdLst/>
              <a:ahLst/>
              <a:cxnLst/>
              <a:rect l="l" t="t" r="r" b="b"/>
              <a:pathLst>
                <a:path w="19050" h="3343275">
                  <a:moveTo>
                    <a:pt x="12153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3333751"/>
                  </a:lnTo>
                  <a:lnTo>
                    <a:pt x="0" y="3336380"/>
                  </a:lnTo>
                  <a:lnTo>
                    <a:pt x="927" y="3338623"/>
                  </a:lnTo>
                  <a:lnTo>
                    <a:pt x="4648" y="3342342"/>
                  </a:lnTo>
                  <a:lnTo>
                    <a:pt x="6896" y="3343276"/>
                  </a:lnTo>
                  <a:lnTo>
                    <a:pt x="12153" y="3343276"/>
                  </a:lnTo>
                  <a:lnTo>
                    <a:pt x="14401" y="3342342"/>
                  </a:lnTo>
                  <a:lnTo>
                    <a:pt x="18122" y="3338623"/>
                  </a:lnTo>
                  <a:lnTo>
                    <a:pt x="19050" y="3336380"/>
                  </a:lnTo>
                  <a:lnTo>
                    <a:pt x="19050" y="6896"/>
                  </a:lnTo>
                  <a:lnTo>
                    <a:pt x="18122" y="4648"/>
                  </a:lnTo>
                  <a:lnTo>
                    <a:pt x="14401" y="927"/>
                  </a:lnTo>
                  <a:lnTo>
                    <a:pt x="12153" y="0"/>
                  </a:lnTo>
                  <a:close/>
                </a:path>
              </a:pathLst>
            </a:custGeom>
            <a:solidFill>
              <a:srgbClr val="585F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905375" y="1943099"/>
              <a:ext cx="5943600" cy="1638300"/>
            </a:xfrm>
            <a:custGeom>
              <a:avLst/>
              <a:gdLst/>
              <a:ahLst/>
              <a:cxnLst/>
              <a:rect l="l" t="t" r="r" b="b"/>
              <a:pathLst>
                <a:path w="5943600" h="1638300">
                  <a:moveTo>
                    <a:pt x="5925007" y="0"/>
                  </a:moveTo>
                  <a:lnTo>
                    <a:pt x="0" y="0"/>
                  </a:lnTo>
                  <a:lnTo>
                    <a:pt x="0" y="1638300"/>
                  </a:lnTo>
                  <a:lnTo>
                    <a:pt x="5925007" y="1638300"/>
                  </a:lnTo>
                  <a:lnTo>
                    <a:pt x="5927750" y="1637753"/>
                  </a:lnTo>
                  <a:lnTo>
                    <a:pt x="5943600" y="1619707"/>
                  </a:lnTo>
                  <a:lnTo>
                    <a:pt x="5943600" y="18592"/>
                  </a:lnTo>
                  <a:lnTo>
                    <a:pt x="59250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064125" y="2106612"/>
            <a:ext cx="5481955" cy="12649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Foreign </a:t>
            </a: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Key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Dependencies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Challenge:</a:t>
            </a:r>
            <a:r>
              <a:rPr dirty="0" sz="1350" spc="-3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Complex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cascading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relationships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12+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endParaRPr sz="1350">
              <a:latin typeface="Roboto"/>
              <a:cs typeface="Roboto"/>
            </a:endParaRPr>
          </a:p>
          <a:p>
            <a:pPr marL="12700" marR="5080">
              <a:lnSpc>
                <a:spcPct val="134300"/>
              </a:lnSpc>
              <a:spcBef>
                <a:spcPts val="750"/>
              </a:spcBef>
            </a:pP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Solution:</a:t>
            </a:r>
            <a:r>
              <a:rPr dirty="0" sz="1350" spc="-1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Implemented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strategic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ON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DELETE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CASCADE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ON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UPDATE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CASCADE</a:t>
            </a:r>
            <a:r>
              <a:rPr dirty="0" sz="1350" spc="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rules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4905375" y="3924300"/>
            <a:ext cx="5943600" cy="1362075"/>
          </a:xfrm>
          <a:custGeom>
            <a:avLst/>
            <a:gdLst/>
            <a:ahLst/>
            <a:cxnLst/>
            <a:rect l="l" t="t" r="r" b="b"/>
            <a:pathLst>
              <a:path w="5943600" h="1362075">
                <a:moveTo>
                  <a:pt x="5925007" y="0"/>
                </a:moveTo>
                <a:lnTo>
                  <a:pt x="0" y="0"/>
                </a:lnTo>
                <a:lnTo>
                  <a:pt x="0" y="1362076"/>
                </a:lnTo>
                <a:lnTo>
                  <a:pt x="5925007" y="1362076"/>
                </a:lnTo>
                <a:lnTo>
                  <a:pt x="5927750" y="1361530"/>
                </a:lnTo>
                <a:lnTo>
                  <a:pt x="5943600" y="1343482"/>
                </a:lnTo>
                <a:lnTo>
                  <a:pt x="5943600" y="18592"/>
                </a:lnTo>
                <a:lnTo>
                  <a:pt x="5925007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064125" y="4087812"/>
            <a:ext cx="5473065" cy="9982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Normalisation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25">
                <a:solidFill>
                  <a:srgbClr val="D6E5EF"/>
                </a:solidFill>
                <a:latin typeface="Cambria"/>
                <a:cs typeface="Cambria"/>
              </a:rPr>
              <a:t>vs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Performance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Challenge:</a:t>
            </a:r>
            <a:r>
              <a:rPr dirty="0" sz="1350" spc="-3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3NF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caused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slower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complex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queries</a:t>
            </a: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Solution:</a:t>
            </a:r>
            <a:r>
              <a:rPr dirty="0" sz="1350" spc="-5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Created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indexed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views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frequently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accessed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join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0" name="object 10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644525"/>
            <a:ext cx="452818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14"/>
              <a:t>Future</a:t>
            </a:r>
            <a:r>
              <a:rPr dirty="0" spc="120"/>
              <a:t> </a:t>
            </a:r>
            <a:r>
              <a:rPr dirty="0" spc="225"/>
              <a:t>Enhancements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58825" y="2478087"/>
            <a:ext cx="4471670" cy="8839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AI-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Powered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Predictions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54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Machine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learning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models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resource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allocation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and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maintenance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forecasting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1800224"/>
            <a:ext cx="5029200" cy="5143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959475" y="2220912"/>
            <a:ext cx="4662170" cy="8839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GIS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Integration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54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Geographic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information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real-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time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vessel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tracking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visualisation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0725" y="1543049"/>
            <a:ext cx="5029200" cy="5143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58825" y="4678362"/>
            <a:ext cx="4401820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Weather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API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Integration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Automated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planning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meteorological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for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safer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959475" y="4421187"/>
            <a:ext cx="3754754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Mobile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50">
                <a:solidFill>
                  <a:srgbClr val="D6E5EF"/>
                </a:solidFill>
                <a:latin typeface="Cambria"/>
                <a:cs typeface="Cambria"/>
              </a:rPr>
              <a:t>Command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Interface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Field-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ready</a:t>
            </a:r>
            <a:r>
              <a:rPr dirty="0" sz="1350" spc="1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applications</a:t>
            </a:r>
            <a:r>
              <a:rPr dirty="0" sz="1350" spc="1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1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75">
                <a:solidFill>
                  <a:srgbClr val="D6E5EF"/>
                </a:solidFill>
                <a:latin typeface="Roboto"/>
                <a:cs typeface="Roboto"/>
              </a:rPr>
              <a:t>on-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the-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go</a:t>
            </a:r>
            <a:r>
              <a:rPr dirty="0" sz="1350" spc="1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 management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0075" y="4000500"/>
            <a:ext cx="5029200" cy="5143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0725" y="3743325"/>
            <a:ext cx="5029200" cy="514350"/>
          </a:xfrm>
          <a:prstGeom prst="rect">
            <a:avLst/>
          </a:prstGeom>
        </p:spPr>
      </p:pic>
      <p:pic>
        <p:nvPicPr>
          <p:cNvPr id="11" name="object 11" descr="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8534400"/>
          </a:xfrm>
          <a:custGeom>
            <a:avLst/>
            <a:gdLst/>
            <a:ahLst/>
            <a:cxnLst/>
            <a:rect l="l" t="t" r="r" b="b"/>
            <a:pathLst>
              <a:path w="11430000" h="8534400">
                <a:moveTo>
                  <a:pt x="11430000" y="0"/>
                </a:moveTo>
                <a:lnTo>
                  <a:pt x="0" y="0"/>
                </a:lnTo>
                <a:lnTo>
                  <a:pt x="0" y="8534400"/>
                </a:lnTo>
                <a:lnTo>
                  <a:pt x="11430000" y="85344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29"/>
              <a:t>Technical</a:t>
            </a:r>
            <a:r>
              <a:rPr dirty="0" spc="105"/>
              <a:t> </a:t>
            </a:r>
            <a:r>
              <a:rPr dirty="0" spc="200"/>
              <a:t>Mastery</a:t>
            </a:r>
            <a:r>
              <a:rPr dirty="0" spc="110"/>
              <a:t> </a:t>
            </a:r>
            <a:r>
              <a:rPr dirty="0" spc="200"/>
              <a:t>Achieved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38175" y="20478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23812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27146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30575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8175" y="33909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87375" y="1425575"/>
            <a:ext cx="3585210" cy="208851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20">
                <a:solidFill>
                  <a:srgbClr val="75B8FF"/>
                </a:solidFill>
                <a:latin typeface="Cambria"/>
                <a:cs typeface="Cambria"/>
              </a:rPr>
              <a:t>SQL</a:t>
            </a:r>
            <a:r>
              <a:rPr dirty="0" sz="2000" spc="9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110">
                <a:solidFill>
                  <a:srgbClr val="75B8FF"/>
                </a:solidFill>
                <a:latin typeface="Cambria"/>
                <a:cs typeface="Cambria"/>
              </a:rPr>
              <a:t>Competencies</a:t>
            </a:r>
            <a:r>
              <a:rPr dirty="0" sz="2000" spc="9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60">
                <a:solidFill>
                  <a:srgbClr val="75B8FF"/>
                </a:solidFill>
                <a:latin typeface="Cambria"/>
                <a:cs typeface="Cambria"/>
              </a:rPr>
              <a:t>Developed</a:t>
            </a:r>
            <a:endParaRPr sz="2000">
              <a:latin typeface="Cambria"/>
              <a:cs typeface="Cambria"/>
            </a:endParaRPr>
          </a:p>
          <a:p>
            <a:pPr marL="286385" marR="105410">
              <a:lnSpc>
                <a:spcPct val="163200"/>
              </a:lnSpc>
              <a:spcBef>
                <a:spcPts val="6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Advanced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optimisation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techniques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Complex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multi-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table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joins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subqueries Constraint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enforcement Index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strategies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performance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tuning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Transaction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control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integrity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4075" y="1466850"/>
            <a:ext cx="4905374" cy="4905374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600075" y="6753225"/>
            <a:ext cx="3295650" cy="1304925"/>
            <a:chOff x="600075" y="6753225"/>
            <a:chExt cx="3295650" cy="1304925"/>
          </a:xfrm>
        </p:grpSpPr>
        <p:sp>
          <p:nvSpPr>
            <p:cNvPr id="12" name="object 12" descr=""/>
            <p:cNvSpPr/>
            <p:nvPr/>
          </p:nvSpPr>
          <p:spPr>
            <a:xfrm>
              <a:off x="609600" y="6762750"/>
              <a:ext cx="3276600" cy="1285875"/>
            </a:xfrm>
            <a:custGeom>
              <a:avLst/>
              <a:gdLst/>
              <a:ahLst/>
              <a:cxnLst/>
              <a:rect l="l" t="t" r="r" b="b"/>
              <a:pathLst>
                <a:path w="3276600" h="1285875">
                  <a:moveTo>
                    <a:pt x="3267976" y="0"/>
                  </a:moveTo>
                  <a:lnTo>
                    <a:pt x="8616" y="0"/>
                  </a:lnTo>
                  <a:lnTo>
                    <a:pt x="5814" y="1155"/>
                  </a:lnTo>
                  <a:lnTo>
                    <a:pt x="1160" y="5803"/>
                  </a:lnTo>
                  <a:lnTo>
                    <a:pt x="0" y="8623"/>
                  </a:lnTo>
                  <a:lnTo>
                    <a:pt x="0" y="1273968"/>
                  </a:lnTo>
                  <a:lnTo>
                    <a:pt x="0" y="1277258"/>
                  </a:lnTo>
                  <a:lnTo>
                    <a:pt x="1160" y="1280060"/>
                  </a:lnTo>
                  <a:lnTo>
                    <a:pt x="5814" y="1284709"/>
                  </a:lnTo>
                  <a:lnTo>
                    <a:pt x="8616" y="1285875"/>
                  </a:lnTo>
                  <a:lnTo>
                    <a:pt x="3267976" y="1285875"/>
                  </a:lnTo>
                  <a:lnTo>
                    <a:pt x="3270783" y="1284709"/>
                  </a:lnTo>
                  <a:lnTo>
                    <a:pt x="3275444" y="1280060"/>
                  </a:lnTo>
                  <a:lnTo>
                    <a:pt x="3276600" y="1277258"/>
                  </a:lnTo>
                  <a:lnTo>
                    <a:pt x="3276600" y="8623"/>
                  </a:lnTo>
                  <a:lnTo>
                    <a:pt x="3275444" y="5803"/>
                  </a:lnTo>
                  <a:lnTo>
                    <a:pt x="3273107" y="3492"/>
                  </a:lnTo>
                  <a:lnTo>
                    <a:pt x="3270783" y="1155"/>
                  </a:lnTo>
                  <a:lnTo>
                    <a:pt x="326797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09600" y="6762750"/>
              <a:ext cx="3276600" cy="1285875"/>
            </a:xfrm>
            <a:custGeom>
              <a:avLst/>
              <a:gdLst/>
              <a:ahLst/>
              <a:cxnLst/>
              <a:rect l="l" t="t" r="r" b="b"/>
              <a:pathLst>
                <a:path w="3276600" h="1285875">
                  <a:moveTo>
                    <a:pt x="0" y="1273968"/>
                  </a:moveTo>
                  <a:lnTo>
                    <a:pt x="0" y="11899"/>
                  </a:lnTo>
                  <a:lnTo>
                    <a:pt x="0" y="8623"/>
                  </a:lnTo>
                  <a:lnTo>
                    <a:pt x="1160" y="5803"/>
                  </a:lnTo>
                  <a:lnTo>
                    <a:pt x="3487" y="3492"/>
                  </a:lnTo>
                  <a:lnTo>
                    <a:pt x="5814" y="1155"/>
                  </a:lnTo>
                  <a:lnTo>
                    <a:pt x="8616" y="0"/>
                  </a:lnTo>
                  <a:lnTo>
                    <a:pt x="11906" y="0"/>
                  </a:lnTo>
                  <a:lnTo>
                    <a:pt x="3264700" y="0"/>
                  </a:lnTo>
                  <a:lnTo>
                    <a:pt x="3267976" y="0"/>
                  </a:lnTo>
                  <a:lnTo>
                    <a:pt x="3270783" y="1155"/>
                  </a:lnTo>
                  <a:lnTo>
                    <a:pt x="3273107" y="3492"/>
                  </a:lnTo>
                  <a:lnTo>
                    <a:pt x="3275444" y="5803"/>
                  </a:lnTo>
                  <a:lnTo>
                    <a:pt x="3276600" y="8623"/>
                  </a:lnTo>
                  <a:lnTo>
                    <a:pt x="3276600" y="11899"/>
                  </a:lnTo>
                  <a:lnTo>
                    <a:pt x="3276600" y="1273968"/>
                  </a:lnTo>
                  <a:lnTo>
                    <a:pt x="3276600" y="1277258"/>
                  </a:lnTo>
                  <a:lnTo>
                    <a:pt x="3275444" y="1280060"/>
                  </a:lnTo>
                  <a:lnTo>
                    <a:pt x="3273107" y="1282387"/>
                  </a:lnTo>
                  <a:lnTo>
                    <a:pt x="3270783" y="1284709"/>
                  </a:lnTo>
                  <a:lnTo>
                    <a:pt x="3267976" y="1285875"/>
                  </a:lnTo>
                  <a:lnTo>
                    <a:pt x="3264700" y="1285875"/>
                  </a:lnTo>
                  <a:lnTo>
                    <a:pt x="11906" y="1285875"/>
                  </a:lnTo>
                  <a:lnTo>
                    <a:pt x="8616" y="1285875"/>
                  </a:lnTo>
                  <a:lnTo>
                    <a:pt x="5814" y="1284709"/>
                  </a:lnTo>
                  <a:lnTo>
                    <a:pt x="3487" y="1282387"/>
                  </a:lnTo>
                  <a:lnTo>
                    <a:pt x="1160" y="1280060"/>
                  </a:lnTo>
                  <a:lnTo>
                    <a:pt x="0" y="1277258"/>
                  </a:lnTo>
                  <a:lnTo>
                    <a:pt x="0" y="1273968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77875" y="6935787"/>
            <a:ext cx="2094230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45">
                <a:solidFill>
                  <a:srgbClr val="D6E5EF"/>
                </a:solidFill>
                <a:latin typeface="Cambria"/>
                <a:cs typeface="Cambria"/>
              </a:rPr>
              <a:t>MySQL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Workbench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design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 development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067175" y="6753225"/>
            <a:ext cx="3295650" cy="1304925"/>
            <a:chOff x="4067175" y="6753225"/>
            <a:chExt cx="3295650" cy="1304925"/>
          </a:xfrm>
        </p:grpSpPr>
        <p:sp>
          <p:nvSpPr>
            <p:cNvPr id="16" name="object 16" descr=""/>
            <p:cNvSpPr/>
            <p:nvPr/>
          </p:nvSpPr>
          <p:spPr>
            <a:xfrm>
              <a:off x="4076700" y="6762750"/>
              <a:ext cx="3276600" cy="1285875"/>
            </a:xfrm>
            <a:custGeom>
              <a:avLst/>
              <a:gdLst/>
              <a:ahLst/>
              <a:cxnLst/>
              <a:rect l="l" t="t" r="r" b="b"/>
              <a:pathLst>
                <a:path w="3276600" h="1285875">
                  <a:moveTo>
                    <a:pt x="3267976" y="0"/>
                  </a:moveTo>
                  <a:lnTo>
                    <a:pt x="8623" y="0"/>
                  </a:lnTo>
                  <a:lnTo>
                    <a:pt x="5816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1273968"/>
                  </a:lnTo>
                  <a:lnTo>
                    <a:pt x="0" y="1277258"/>
                  </a:lnTo>
                  <a:lnTo>
                    <a:pt x="1155" y="1280060"/>
                  </a:lnTo>
                  <a:lnTo>
                    <a:pt x="5816" y="1284709"/>
                  </a:lnTo>
                  <a:lnTo>
                    <a:pt x="8623" y="1285875"/>
                  </a:lnTo>
                  <a:lnTo>
                    <a:pt x="3267976" y="1285875"/>
                  </a:lnTo>
                  <a:lnTo>
                    <a:pt x="3270783" y="1284709"/>
                  </a:lnTo>
                  <a:lnTo>
                    <a:pt x="3275444" y="1280060"/>
                  </a:lnTo>
                  <a:lnTo>
                    <a:pt x="3276600" y="1277258"/>
                  </a:lnTo>
                  <a:lnTo>
                    <a:pt x="3276600" y="8623"/>
                  </a:lnTo>
                  <a:lnTo>
                    <a:pt x="3275444" y="5803"/>
                  </a:lnTo>
                  <a:lnTo>
                    <a:pt x="3273107" y="3492"/>
                  </a:lnTo>
                  <a:lnTo>
                    <a:pt x="3270783" y="1155"/>
                  </a:lnTo>
                  <a:lnTo>
                    <a:pt x="326797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076700" y="6762750"/>
              <a:ext cx="3276600" cy="1285875"/>
            </a:xfrm>
            <a:custGeom>
              <a:avLst/>
              <a:gdLst/>
              <a:ahLst/>
              <a:cxnLst/>
              <a:rect l="l" t="t" r="r" b="b"/>
              <a:pathLst>
                <a:path w="3276600" h="1285875">
                  <a:moveTo>
                    <a:pt x="0" y="1273968"/>
                  </a:moveTo>
                  <a:lnTo>
                    <a:pt x="0" y="11899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16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3264700" y="0"/>
                  </a:lnTo>
                  <a:lnTo>
                    <a:pt x="3267976" y="0"/>
                  </a:lnTo>
                  <a:lnTo>
                    <a:pt x="3270783" y="1155"/>
                  </a:lnTo>
                  <a:lnTo>
                    <a:pt x="3273107" y="3492"/>
                  </a:lnTo>
                  <a:lnTo>
                    <a:pt x="3275444" y="5803"/>
                  </a:lnTo>
                  <a:lnTo>
                    <a:pt x="3276600" y="8623"/>
                  </a:lnTo>
                  <a:lnTo>
                    <a:pt x="3276600" y="11899"/>
                  </a:lnTo>
                  <a:lnTo>
                    <a:pt x="3276600" y="1273968"/>
                  </a:lnTo>
                  <a:lnTo>
                    <a:pt x="3276600" y="1277258"/>
                  </a:lnTo>
                  <a:lnTo>
                    <a:pt x="3275444" y="1280060"/>
                  </a:lnTo>
                  <a:lnTo>
                    <a:pt x="3273107" y="1282387"/>
                  </a:lnTo>
                  <a:lnTo>
                    <a:pt x="3270783" y="1284709"/>
                  </a:lnTo>
                  <a:lnTo>
                    <a:pt x="3267976" y="1285875"/>
                  </a:lnTo>
                  <a:lnTo>
                    <a:pt x="3264700" y="1285875"/>
                  </a:lnTo>
                  <a:lnTo>
                    <a:pt x="11912" y="1285875"/>
                  </a:lnTo>
                  <a:lnTo>
                    <a:pt x="8623" y="1285875"/>
                  </a:lnTo>
                  <a:lnTo>
                    <a:pt x="5816" y="1284709"/>
                  </a:lnTo>
                  <a:lnTo>
                    <a:pt x="3492" y="1282387"/>
                  </a:lnTo>
                  <a:lnTo>
                    <a:pt x="1155" y="1280060"/>
                  </a:lnTo>
                  <a:lnTo>
                    <a:pt x="0" y="1277258"/>
                  </a:lnTo>
                  <a:lnTo>
                    <a:pt x="0" y="1273968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4244975" y="6935787"/>
            <a:ext cx="1887855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0">
                <a:solidFill>
                  <a:srgbClr val="D6E5EF"/>
                </a:solidFill>
                <a:latin typeface="Cambria"/>
                <a:cs typeface="Cambria"/>
              </a:rPr>
              <a:t>Draw.io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ER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diagram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creation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and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normalisation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534275" y="6753225"/>
            <a:ext cx="3295650" cy="1304925"/>
            <a:chOff x="7534275" y="6753225"/>
            <a:chExt cx="3295650" cy="1304925"/>
          </a:xfrm>
        </p:grpSpPr>
        <p:sp>
          <p:nvSpPr>
            <p:cNvPr id="20" name="object 20" descr=""/>
            <p:cNvSpPr/>
            <p:nvPr/>
          </p:nvSpPr>
          <p:spPr>
            <a:xfrm>
              <a:off x="7543800" y="6762750"/>
              <a:ext cx="3276600" cy="1285875"/>
            </a:xfrm>
            <a:custGeom>
              <a:avLst/>
              <a:gdLst/>
              <a:ahLst/>
              <a:cxnLst/>
              <a:rect l="l" t="t" r="r" b="b"/>
              <a:pathLst>
                <a:path w="3276600" h="1285875">
                  <a:moveTo>
                    <a:pt x="3267976" y="0"/>
                  </a:moveTo>
                  <a:lnTo>
                    <a:pt x="8623" y="0"/>
                  </a:lnTo>
                  <a:lnTo>
                    <a:pt x="5803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1273968"/>
                  </a:lnTo>
                  <a:lnTo>
                    <a:pt x="0" y="1277258"/>
                  </a:lnTo>
                  <a:lnTo>
                    <a:pt x="1155" y="1280060"/>
                  </a:lnTo>
                  <a:lnTo>
                    <a:pt x="5803" y="1284709"/>
                  </a:lnTo>
                  <a:lnTo>
                    <a:pt x="8623" y="1285875"/>
                  </a:lnTo>
                  <a:lnTo>
                    <a:pt x="3267976" y="1285875"/>
                  </a:lnTo>
                  <a:lnTo>
                    <a:pt x="3270783" y="1284709"/>
                  </a:lnTo>
                  <a:lnTo>
                    <a:pt x="3275431" y="1280060"/>
                  </a:lnTo>
                  <a:lnTo>
                    <a:pt x="3276600" y="1277258"/>
                  </a:lnTo>
                  <a:lnTo>
                    <a:pt x="3276600" y="8623"/>
                  </a:lnTo>
                  <a:lnTo>
                    <a:pt x="3275431" y="5803"/>
                  </a:lnTo>
                  <a:lnTo>
                    <a:pt x="3270783" y="1155"/>
                  </a:lnTo>
                  <a:lnTo>
                    <a:pt x="326797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543800" y="6762750"/>
              <a:ext cx="3276600" cy="1285875"/>
            </a:xfrm>
            <a:custGeom>
              <a:avLst/>
              <a:gdLst/>
              <a:ahLst/>
              <a:cxnLst/>
              <a:rect l="l" t="t" r="r" b="b"/>
              <a:pathLst>
                <a:path w="3276600" h="1285875">
                  <a:moveTo>
                    <a:pt x="0" y="1273968"/>
                  </a:moveTo>
                  <a:lnTo>
                    <a:pt x="0" y="11899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03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3264700" y="0"/>
                  </a:lnTo>
                  <a:lnTo>
                    <a:pt x="3267976" y="0"/>
                  </a:lnTo>
                  <a:lnTo>
                    <a:pt x="3270783" y="1155"/>
                  </a:lnTo>
                  <a:lnTo>
                    <a:pt x="3273107" y="3492"/>
                  </a:lnTo>
                  <a:lnTo>
                    <a:pt x="3275431" y="5803"/>
                  </a:lnTo>
                  <a:lnTo>
                    <a:pt x="3276600" y="8623"/>
                  </a:lnTo>
                  <a:lnTo>
                    <a:pt x="3276600" y="11899"/>
                  </a:lnTo>
                  <a:lnTo>
                    <a:pt x="3276600" y="1273968"/>
                  </a:lnTo>
                  <a:lnTo>
                    <a:pt x="3276600" y="1277258"/>
                  </a:lnTo>
                  <a:lnTo>
                    <a:pt x="3275431" y="1280060"/>
                  </a:lnTo>
                  <a:lnTo>
                    <a:pt x="3273107" y="1282387"/>
                  </a:lnTo>
                  <a:lnTo>
                    <a:pt x="3270783" y="1284709"/>
                  </a:lnTo>
                  <a:lnTo>
                    <a:pt x="3267976" y="1285875"/>
                  </a:lnTo>
                  <a:lnTo>
                    <a:pt x="3264700" y="1285875"/>
                  </a:lnTo>
                  <a:lnTo>
                    <a:pt x="11912" y="1285875"/>
                  </a:lnTo>
                  <a:lnTo>
                    <a:pt x="8623" y="1285875"/>
                  </a:lnTo>
                  <a:lnTo>
                    <a:pt x="5803" y="1284709"/>
                  </a:lnTo>
                  <a:lnTo>
                    <a:pt x="3492" y="1282387"/>
                  </a:lnTo>
                  <a:lnTo>
                    <a:pt x="1155" y="1280060"/>
                  </a:lnTo>
                  <a:lnTo>
                    <a:pt x="0" y="1277258"/>
                  </a:lnTo>
                  <a:lnTo>
                    <a:pt x="0" y="1273968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7712075" y="6935787"/>
            <a:ext cx="240284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Excel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preparation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validation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23" name="object 23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80200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6524625"/>
          </a:xfrm>
          <a:custGeom>
            <a:avLst/>
            <a:gdLst/>
            <a:ahLst/>
            <a:cxnLst/>
            <a:rect l="l" t="t" r="r" b="b"/>
            <a:pathLst>
              <a:path w="11430000" h="6524625">
                <a:moveTo>
                  <a:pt x="11430000" y="0"/>
                </a:moveTo>
                <a:lnTo>
                  <a:pt x="0" y="0"/>
                </a:lnTo>
                <a:lnTo>
                  <a:pt x="0" y="6524625"/>
                </a:lnTo>
                <a:lnTo>
                  <a:pt x="11430000" y="65246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0"/>
              <a:t>Project</a:t>
            </a:r>
            <a:r>
              <a:rPr dirty="0" spc="50"/>
              <a:t> </a:t>
            </a:r>
            <a:r>
              <a:rPr dirty="0" spc="195"/>
              <a:t>Impact</a:t>
            </a:r>
            <a:r>
              <a:rPr dirty="0" spc="50"/>
              <a:t> </a:t>
            </a:r>
            <a:r>
              <a:rPr dirty="0"/>
              <a:t>&amp;</a:t>
            </a:r>
            <a:r>
              <a:rPr dirty="0" spc="50"/>
              <a:t> </a:t>
            </a:r>
            <a:r>
              <a:rPr dirty="0" spc="185"/>
              <a:t>Learnings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6230" y="1354467"/>
            <a:ext cx="1737779" cy="173779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4949" y="1354467"/>
            <a:ext cx="1737779" cy="173779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4949" y="3193199"/>
            <a:ext cx="1737779" cy="173777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6230" y="3193199"/>
            <a:ext cx="1737779" cy="173777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44550" y="5250813"/>
            <a:ext cx="980694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Enhanced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understanding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DBMS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principles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through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real-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world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defence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application,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bridging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academic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theory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with practical</a:t>
            </a:r>
            <a:r>
              <a:rPr dirty="0" sz="1350" spc="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implementation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00075" y="5124448"/>
            <a:ext cx="19050" cy="933450"/>
            <a:chOff x="600075" y="5124448"/>
            <a:chExt cx="19050" cy="933450"/>
          </a:xfrm>
        </p:grpSpPr>
        <p:sp>
          <p:nvSpPr>
            <p:cNvPr id="10" name="object 10" descr=""/>
            <p:cNvSpPr/>
            <p:nvPr/>
          </p:nvSpPr>
          <p:spPr>
            <a:xfrm>
              <a:off x="600075" y="5124448"/>
              <a:ext cx="19050" cy="933450"/>
            </a:xfrm>
            <a:custGeom>
              <a:avLst/>
              <a:gdLst/>
              <a:ahLst/>
              <a:cxnLst/>
              <a:rect l="l" t="t" r="r" b="b"/>
              <a:pathLst>
                <a:path w="19050" h="933450">
                  <a:moveTo>
                    <a:pt x="19050" y="0"/>
                  </a:moveTo>
                  <a:lnTo>
                    <a:pt x="0" y="0"/>
                  </a:lnTo>
                  <a:lnTo>
                    <a:pt x="0" y="933450"/>
                  </a:lnTo>
                  <a:lnTo>
                    <a:pt x="19050" y="9334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65A7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075" y="5124448"/>
              <a:ext cx="19050" cy="93345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610743" y="1849437"/>
            <a:ext cx="307022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5"/>
              </a:spcBef>
            </a:pP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Designer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architecture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ER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modelling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749578" y="1849437"/>
            <a:ext cx="290131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45">
                <a:solidFill>
                  <a:srgbClr val="D6E5EF"/>
                </a:solidFill>
                <a:latin typeface="Cambria"/>
                <a:cs typeface="Cambria"/>
              </a:rPr>
              <a:t>Developer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SQL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implementation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optimisation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749578" y="3624659"/>
            <a:ext cx="2490470" cy="756285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1650" spc="50">
                <a:solidFill>
                  <a:srgbClr val="D6E5EF"/>
                </a:solidFill>
                <a:latin typeface="Cambria"/>
                <a:cs typeface="Cambria"/>
              </a:rPr>
              <a:t>Tester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Quality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assurance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validation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01712" y="3624659"/>
            <a:ext cx="2679065" cy="756285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marL="1702435">
              <a:lnSpc>
                <a:spcPct val="100000"/>
              </a:lnSpc>
              <a:spcBef>
                <a:spcPts val="1310"/>
              </a:spcBef>
            </a:pP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Presenter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Documentation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demonstration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6" name="object 16" descr="">
            <a:hlinkClick r:id="rId7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80244" y="6014466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987550"/>
            <a:ext cx="499427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80"/>
              <a:t>Real-</a:t>
            </a:r>
            <a:r>
              <a:rPr dirty="0" spc="114"/>
              <a:t>World</a:t>
            </a:r>
            <a:r>
              <a:rPr dirty="0" spc="120"/>
              <a:t> </a:t>
            </a:r>
            <a:r>
              <a:rPr dirty="0" spc="175"/>
              <a:t>Applications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87375" y="3040062"/>
            <a:ext cx="3109595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Personnel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Tracking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Complete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service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records,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qualifications, deployments,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career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progression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68762" y="3040062"/>
            <a:ext cx="3078480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Ship</a:t>
            </a: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Deployment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Real-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time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vessel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locations,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maintenance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schedules,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status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550150" y="3040062"/>
            <a:ext cx="3098165" cy="8934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25">
                <a:solidFill>
                  <a:srgbClr val="D6E5EF"/>
                </a:solidFill>
                <a:latin typeface="Cambria"/>
                <a:cs typeface="Cambria"/>
              </a:rPr>
              <a:t>Mission</a:t>
            </a:r>
            <a:r>
              <a:rPr dirty="0" sz="1650" spc="6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Planning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Coordinated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tactical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with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resource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allocation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risk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assessment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7375" y="4168775"/>
            <a:ext cx="688848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Supporting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strategic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decision-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making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commands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all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theatres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7" name="object 7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8458200"/>
          </a:xfrm>
          <a:custGeom>
            <a:avLst/>
            <a:gdLst/>
            <a:ahLst/>
            <a:cxnLst/>
            <a:rect l="l" t="t" r="r" b="b"/>
            <a:pathLst>
              <a:path w="11430000" h="8458200">
                <a:moveTo>
                  <a:pt x="11430000" y="0"/>
                </a:moveTo>
                <a:lnTo>
                  <a:pt x="0" y="0"/>
                </a:lnTo>
                <a:lnTo>
                  <a:pt x="0" y="8458200"/>
                </a:lnTo>
                <a:lnTo>
                  <a:pt x="11430000" y="84582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143750" y="0"/>
            <a:ext cx="4286250" cy="8458200"/>
            <a:chOff x="7143750" y="0"/>
            <a:chExt cx="4286250" cy="84582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0"/>
              <a:ext cx="4286250" cy="8458199"/>
            </a:xfrm>
            <a:prstGeom prst="rect">
              <a:avLst/>
            </a:prstGeom>
          </p:spPr>
        </p:pic>
        <p:pic>
          <p:nvPicPr>
            <p:cNvPr id="5" name="object 5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7943849"/>
              <a:ext cx="1754504" cy="419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375" y="473075"/>
            <a:ext cx="5647055" cy="2120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160"/>
              <a:t>SQL:</a:t>
            </a:r>
            <a:r>
              <a:rPr dirty="0" sz="6750" spc="210"/>
              <a:t> </a:t>
            </a:r>
            <a:r>
              <a:rPr dirty="0" sz="6750" spc="425"/>
              <a:t>The</a:t>
            </a:r>
            <a:endParaRPr sz="6750"/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6750" spc="310"/>
              <a:t>Foundation</a:t>
            </a:r>
            <a:r>
              <a:rPr dirty="0" sz="6750" spc="200"/>
              <a:t> of</a:t>
            </a:r>
            <a:endParaRPr sz="6750"/>
          </a:p>
        </p:txBody>
      </p:sp>
      <p:sp>
        <p:nvSpPr>
          <p:cNvPr id="7" name="object 7" descr=""/>
          <p:cNvSpPr txBox="1"/>
          <p:nvPr/>
        </p:nvSpPr>
        <p:spPr>
          <a:xfrm>
            <a:off x="587375" y="2616200"/>
            <a:ext cx="5405755" cy="2120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8400"/>
              </a:lnSpc>
            </a:pPr>
            <a:r>
              <a:rPr dirty="0" sz="6750" spc="385">
                <a:solidFill>
                  <a:srgbClr val="75B8FF"/>
                </a:solidFill>
                <a:latin typeface="Cambria"/>
                <a:cs typeface="Cambria"/>
              </a:rPr>
              <a:t>Modern</a:t>
            </a:r>
            <a:r>
              <a:rPr dirty="0" sz="6750" spc="210">
                <a:solidFill>
                  <a:srgbClr val="75B8FF"/>
                </a:solidFill>
                <a:latin typeface="Cambria"/>
                <a:cs typeface="Cambria"/>
              </a:rPr>
              <a:t> Data </a:t>
            </a:r>
            <a:r>
              <a:rPr dirty="0" sz="6750" spc="455">
                <a:solidFill>
                  <a:srgbClr val="75B8FF"/>
                </a:solidFill>
                <a:latin typeface="Cambria"/>
                <a:cs typeface="Cambria"/>
              </a:rPr>
              <a:t>Management</a:t>
            </a:r>
            <a:endParaRPr sz="6750">
              <a:latin typeface="Cambria"/>
              <a:cs typeface="Cambri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00075" y="5019675"/>
            <a:ext cx="2886075" cy="1800225"/>
          </a:xfrm>
          <a:custGeom>
            <a:avLst/>
            <a:gdLst/>
            <a:ahLst/>
            <a:cxnLst/>
            <a:rect l="l" t="t" r="r" b="b"/>
            <a:pathLst>
              <a:path w="2886075" h="1800225">
                <a:moveTo>
                  <a:pt x="2867482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1778787"/>
                </a:lnTo>
                <a:lnTo>
                  <a:pt x="0" y="1781632"/>
                </a:lnTo>
                <a:lnTo>
                  <a:pt x="18588" y="1800225"/>
                </a:lnTo>
                <a:lnTo>
                  <a:pt x="2867482" y="1800225"/>
                </a:lnTo>
                <a:lnTo>
                  <a:pt x="2886075" y="1781632"/>
                </a:lnTo>
                <a:lnTo>
                  <a:pt x="2886075" y="18592"/>
                </a:lnTo>
                <a:lnTo>
                  <a:pt x="2870225" y="546"/>
                </a:lnTo>
                <a:lnTo>
                  <a:pt x="2867482" y="0"/>
                </a:lnTo>
                <a:close/>
              </a:path>
            </a:pathLst>
          </a:custGeom>
          <a:solidFill>
            <a:srgbClr val="65A7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58825" y="5183187"/>
            <a:ext cx="2294255" cy="14363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 marR="548640">
              <a:lnSpc>
                <a:spcPct val="106100"/>
              </a:lnSpc>
              <a:spcBef>
                <a:spcPts val="15"/>
              </a:spcBef>
            </a:pPr>
            <a:r>
              <a:rPr dirty="0" sz="1650" spc="80">
                <a:latin typeface="Cambria"/>
                <a:cs typeface="Cambria"/>
              </a:rPr>
              <a:t>Structured</a:t>
            </a:r>
            <a:r>
              <a:rPr dirty="0" sz="1650" spc="60">
                <a:latin typeface="Cambria"/>
                <a:cs typeface="Cambria"/>
              </a:rPr>
              <a:t> </a:t>
            </a:r>
            <a:r>
              <a:rPr dirty="0" sz="1650" spc="55">
                <a:latin typeface="Cambria"/>
                <a:cs typeface="Cambria"/>
              </a:rPr>
              <a:t>Query </a:t>
            </a:r>
            <a:r>
              <a:rPr dirty="0" sz="1650" spc="110">
                <a:latin typeface="Cambria"/>
                <a:cs typeface="Cambria"/>
              </a:rPr>
              <a:t>Language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4300"/>
              </a:lnSpc>
              <a:spcBef>
                <a:spcPts val="465"/>
              </a:spcBef>
            </a:pPr>
            <a:r>
              <a:rPr dirty="0" sz="1350" spc="-10">
                <a:latin typeface="Roboto"/>
                <a:cs typeface="Roboto"/>
              </a:rPr>
              <a:t>Essential</a:t>
            </a:r>
            <a:r>
              <a:rPr dirty="0" sz="1350" spc="-15">
                <a:latin typeface="Roboto"/>
                <a:cs typeface="Roboto"/>
              </a:rPr>
              <a:t> </a:t>
            </a:r>
            <a:r>
              <a:rPr dirty="0" sz="1350">
                <a:latin typeface="Roboto"/>
                <a:cs typeface="Roboto"/>
              </a:rPr>
              <a:t>for</a:t>
            </a:r>
            <a:r>
              <a:rPr dirty="0" sz="1350" spc="-10">
                <a:latin typeface="Roboto"/>
                <a:cs typeface="Roboto"/>
              </a:rPr>
              <a:t> complex </a:t>
            </a:r>
            <a:r>
              <a:rPr dirty="0" sz="1350" spc="-20">
                <a:latin typeface="Roboto"/>
                <a:cs typeface="Roboto"/>
              </a:rPr>
              <a:t>data </a:t>
            </a:r>
            <a:r>
              <a:rPr dirty="0" sz="1350" spc="-10">
                <a:latin typeface="Roboto"/>
                <a:cs typeface="Roboto"/>
              </a:rPr>
              <a:t>operations</a:t>
            </a:r>
            <a:r>
              <a:rPr dirty="0" sz="1350" spc="-30">
                <a:latin typeface="Roboto"/>
                <a:cs typeface="Roboto"/>
              </a:rPr>
              <a:t> </a:t>
            </a:r>
            <a:r>
              <a:rPr dirty="0" sz="1350">
                <a:latin typeface="Roboto"/>
                <a:cs typeface="Roboto"/>
              </a:rPr>
              <a:t>and</a:t>
            </a:r>
            <a:r>
              <a:rPr dirty="0" sz="1350" spc="-25">
                <a:latin typeface="Roboto"/>
                <a:cs typeface="Roboto"/>
              </a:rPr>
              <a:t> </a:t>
            </a:r>
            <a:r>
              <a:rPr dirty="0" sz="1350" spc="-10">
                <a:latin typeface="Roboto"/>
                <a:cs typeface="Roboto"/>
              </a:rPr>
              <a:t>organisational intelligence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57600" y="5019675"/>
            <a:ext cx="2886075" cy="1800225"/>
          </a:xfrm>
          <a:custGeom>
            <a:avLst/>
            <a:gdLst/>
            <a:ahLst/>
            <a:cxnLst/>
            <a:rect l="l" t="t" r="r" b="b"/>
            <a:pathLst>
              <a:path w="2886075" h="1800225">
                <a:moveTo>
                  <a:pt x="2867482" y="0"/>
                </a:moveTo>
                <a:lnTo>
                  <a:pt x="18592" y="0"/>
                </a:lnTo>
                <a:lnTo>
                  <a:pt x="15849" y="546"/>
                </a:lnTo>
                <a:lnTo>
                  <a:pt x="0" y="18592"/>
                </a:lnTo>
                <a:lnTo>
                  <a:pt x="0" y="1778787"/>
                </a:lnTo>
                <a:lnTo>
                  <a:pt x="0" y="1781632"/>
                </a:lnTo>
                <a:lnTo>
                  <a:pt x="18592" y="1800225"/>
                </a:lnTo>
                <a:lnTo>
                  <a:pt x="2867482" y="1800225"/>
                </a:lnTo>
                <a:lnTo>
                  <a:pt x="2886075" y="1781632"/>
                </a:lnTo>
                <a:lnTo>
                  <a:pt x="2886075" y="18592"/>
                </a:lnTo>
                <a:lnTo>
                  <a:pt x="2870225" y="546"/>
                </a:lnTo>
                <a:lnTo>
                  <a:pt x="2867482" y="0"/>
                </a:lnTo>
                <a:close/>
              </a:path>
            </a:pathLst>
          </a:custGeom>
          <a:solidFill>
            <a:srgbClr val="65A7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3816350" y="5183187"/>
            <a:ext cx="2437765" cy="11601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latin typeface="Cambria"/>
                <a:cs typeface="Cambria"/>
              </a:rPr>
              <a:t>Real-</a:t>
            </a:r>
            <a:r>
              <a:rPr dirty="0" sz="1650" spc="75">
                <a:latin typeface="Cambria"/>
                <a:cs typeface="Cambria"/>
              </a:rPr>
              <a:t>World</a:t>
            </a:r>
            <a:r>
              <a:rPr dirty="0" sz="1650" spc="60">
                <a:latin typeface="Cambria"/>
                <a:cs typeface="Cambria"/>
              </a:rPr>
              <a:t> </a:t>
            </a:r>
            <a:r>
              <a:rPr dirty="0" sz="1650" spc="90">
                <a:latin typeface="Cambria"/>
                <a:cs typeface="Cambria"/>
              </a:rPr>
              <a:t>Validation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1900"/>
              </a:lnSpc>
              <a:spcBef>
                <a:spcPts val="505"/>
              </a:spcBef>
            </a:pPr>
            <a:r>
              <a:rPr dirty="0" sz="1350" spc="-10">
                <a:latin typeface="Roboto"/>
                <a:cs typeface="Roboto"/>
              </a:rPr>
              <a:t>Indian</a:t>
            </a:r>
            <a:r>
              <a:rPr dirty="0" sz="1350" spc="-50">
                <a:latin typeface="Roboto"/>
                <a:cs typeface="Roboto"/>
              </a:rPr>
              <a:t> </a:t>
            </a:r>
            <a:r>
              <a:rPr dirty="0" sz="1350" spc="-10">
                <a:latin typeface="Roboto"/>
                <a:cs typeface="Roboto"/>
              </a:rPr>
              <a:t>Navy</a:t>
            </a:r>
            <a:r>
              <a:rPr dirty="0" sz="1350" spc="-45">
                <a:latin typeface="Roboto"/>
                <a:cs typeface="Roboto"/>
              </a:rPr>
              <a:t> </a:t>
            </a:r>
            <a:r>
              <a:rPr dirty="0" sz="1350" spc="-10">
                <a:latin typeface="Roboto"/>
                <a:cs typeface="Roboto"/>
              </a:rPr>
              <a:t>database demonstrates</a:t>
            </a:r>
            <a:r>
              <a:rPr dirty="0" sz="1350">
                <a:latin typeface="Roboto"/>
                <a:cs typeface="Roboto"/>
              </a:rPr>
              <a:t> </a:t>
            </a:r>
            <a:r>
              <a:rPr dirty="0" sz="1350" spc="-20">
                <a:latin typeface="Roboto"/>
                <a:cs typeface="Roboto"/>
              </a:rPr>
              <a:t>practical</a:t>
            </a:r>
            <a:r>
              <a:rPr dirty="0" sz="1350">
                <a:latin typeface="Roboto"/>
                <a:cs typeface="Roboto"/>
              </a:rPr>
              <a:t> </a:t>
            </a:r>
            <a:r>
              <a:rPr dirty="0" sz="1350" spc="-10">
                <a:latin typeface="Roboto"/>
                <a:cs typeface="Roboto"/>
              </a:rPr>
              <a:t>defence </a:t>
            </a:r>
            <a:r>
              <a:rPr dirty="0" sz="1350">
                <a:latin typeface="Roboto"/>
                <a:cs typeface="Roboto"/>
              </a:rPr>
              <a:t>sector</a:t>
            </a:r>
            <a:r>
              <a:rPr dirty="0" sz="1350" spc="-75">
                <a:latin typeface="Roboto"/>
                <a:cs typeface="Roboto"/>
              </a:rPr>
              <a:t> </a:t>
            </a:r>
            <a:r>
              <a:rPr dirty="0" sz="1350" spc="-10">
                <a:latin typeface="Roboto"/>
                <a:cs typeface="Roboto"/>
              </a:rPr>
              <a:t>implementation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00075" y="6991350"/>
            <a:ext cx="5943600" cy="990600"/>
          </a:xfrm>
          <a:custGeom>
            <a:avLst/>
            <a:gdLst/>
            <a:ahLst/>
            <a:cxnLst/>
            <a:rect l="l" t="t" r="r" b="b"/>
            <a:pathLst>
              <a:path w="5943600" h="990600">
                <a:moveTo>
                  <a:pt x="5925007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969168"/>
                </a:lnTo>
                <a:lnTo>
                  <a:pt x="0" y="972011"/>
                </a:lnTo>
                <a:lnTo>
                  <a:pt x="18588" y="990600"/>
                </a:lnTo>
                <a:lnTo>
                  <a:pt x="5925007" y="990600"/>
                </a:lnTo>
                <a:lnTo>
                  <a:pt x="5943600" y="972011"/>
                </a:lnTo>
                <a:lnTo>
                  <a:pt x="5943600" y="18592"/>
                </a:lnTo>
                <a:lnTo>
                  <a:pt x="5927750" y="546"/>
                </a:lnTo>
                <a:lnTo>
                  <a:pt x="5925007" y="0"/>
                </a:lnTo>
                <a:close/>
              </a:path>
            </a:pathLst>
          </a:custGeom>
          <a:solidFill>
            <a:srgbClr val="65A7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58825" y="7154862"/>
            <a:ext cx="490029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0">
                <a:latin typeface="Cambria"/>
                <a:cs typeface="Cambria"/>
              </a:rPr>
              <a:t>Future-</a:t>
            </a:r>
            <a:r>
              <a:rPr dirty="0" sz="1650" spc="105">
                <a:latin typeface="Cambria"/>
                <a:cs typeface="Cambria"/>
              </a:rPr>
              <a:t>Ready</a:t>
            </a:r>
            <a:r>
              <a:rPr dirty="0" sz="1650" spc="85">
                <a:latin typeface="Cambria"/>
                <a:cs typeface="Cambria"/>
              </a:rPr>
              <a:t> </a:t>
            </a:r>
            <a:r>
              <a:rPr dirty="0" sz="1650" spc="114">
                <a:latin typeface="Cambria"/>
                <a:cs typeface="Cambria"/>
              </a:rPr>
              <a:t>Skills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latin typeface="Roboto"/>
                <a:cs typeface="Roboto"/>
              </a:rPr>
              <a:t>Prepared</a:t>
            </a:r>
            <a:r>
              <a:rPr dirty="0" sz="1350" spc="-15">
                <a:latin typeface="Roboto"/>
                <a:cs typeface="Roboto"/>
              </a:rPr>
              <a:t> </a:t>
            </a:r>
            <a:r>
              <a:rPr dirty="0" sz="1350">
                <a:latin typeface="Roboto"/>
                <a:cs typeface="Roboto"/>
              </a:rPr>
              <a:t>for</a:t>
            </a:r>
            <a:r>
              <a:rPr dirty="0" sz="1350" spc="-15">
                <a:latin typeface="Roboto"/>
                <a:cs typeface="Roboto"/>
              </a:rPr>
              <a:t> </a:t>
            </a:r>
            <a:r>
              <a:rPr dirty="0" sz="1350" spc="-35">
                <a:latin typeface="Roboto"/>
                <a:cs typeface="Roboto"/>
              </a:rPr>
              <a:t>enterprise-</a:t>
            </a:r>
            <a:r>
              <a:rPr dirty="0" sz="1350" spc="-20">
                <a:latin typeface="Roboto"/>
                <a:cs typeface="Roboto"/>
              </a:rPr>
              <a:t>scale</a:t>
            </a:r>
            <a:r>
              <a:rPr dirty="0" sz="1350" spc="-10">
                <a:latin typeface="Roboto"/>
                <a:cs typeface="Roboto"/>
              </a:rPr>
              <a:t> database</a:t>
            </a:r>
            <a:r>
              <a:rPr dirty="0" sz="1350" spc="-15">
                <a:latin typeface="Roboto"/>
                <a:cs typeface="Roboto"/>
              </a:rPr>
              <a:t> </a:t>
            </a:r>
            <a:r>
              <a:rPr dirty="0" sz="1350" spc="-10">
                <a:latin typeface="Roboto"/>
                <a:cs typeface="Roboto"/>
              </a:rPr>
              <a:t>management challenges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2673350"/>
            <a:ext cx="493712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90"/>
              <a:t>Indian</a:t>
            </a:r>
            <a:r>
              <a:rPr dirty="0" spc="110"/>
              <a:t> </a:t>
            </a:r>
            <a:r>
              <a:rPr dirty="0" spc="270"/>
              <a:t>Navy</a:t>
            </a:r>
            <a:r>
              <a:rPr dirty="0" spc="110"/>
              <a:t> </a:t>
            </a:r>
            <a:r>
              <a:rPr dirty="0" spc="185"/>
              <a:t>SQL</a:t>
            </a:r>
            <a:r>
              <a:rPr dirty="0" spc="114"/>
              <a:t> </a:t>
            </a:r>
            <a:r>
              <a:rPr dirty="0" spc="90"/>
              <a:t>Project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873625" y="3482975"/>
            <a:ext cx="489331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Comprehensive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design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implementation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showcase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5" name="object 5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8953500"/>
          </a:xfrm>
          <a:custGeom>
            <a:avLst/>
            <a:gdLst/>
            <a:ahLst/>
            <a:cxnLst/>
            <a:rect l="l" t="t" r="r" b="b"/>
            <a:pathLst>
              <a:path w="11430000" h="8953500">
                <a:moveTo>
                  <a:pt x="11430000" y="0"/>
                </a:moveTo>
                <a:lnTo>
                  <a:pt x="0" y="0"/>
                </a:lnTo>
                <a:lnTo>
                  <a:pt x="0" y="8953500"/>
                </a:lnTo>
                <a:lnTo>
                  <a:pt x="11430000" y="89535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143750" y="253"/>
            <a:ext cx="4286250" cy="8953500"/>
            <a:chOff x="7143750" y="253"/>
            <a:chExt cx="4286250" cy="89535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8953245"/>
            </a:xfrm>
            <a:prstGeom prst="rect">
              <a:avLst/>
            </a:prstGeom>
          </p:spPr>
        </p:pic>
        <p:pic>
          <p:nvPicPr>
            <p:cNvPr id="5" name="object 5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8440674"/>
              <a:ext cx="1754504" cy="419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85"/>
              <a:t>Summary</a:t>
            </a:r>
            <a:r>
              <a:rPr dirty="0" spc="105"/>
              <a:t> </a:t>
            </a:r>
            <a:r>
              <a:rPr dirty="0" spc="125"/>
              <a:t>of</a:t>
            </a:r>
            <a:r>
              <a:rPr dirty="0" spc="105"/>
              <a:t> </a:t>
            </a:r>
            <a:r>
              <a:rPr dirty="0" spc="135"/>
              <a:t>Tables</a:t>
            </a:r>
            <a:r>
              <a:rPr dirty="0" spc="105"/>
              <a:t> </a:t>
            </a:r>
            <a:r>
              <a:rPr dirty="0" spc="110"/>
              <a:t>Created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00075" y="1266824"/>
            <a:ext cx="5943600" cy="1676400"/>
            <a:chOff x="600075" y="1266824"/>
            <a:chExt cx="5943600" cy="1676400"/>
          </a:xfrm>
        </p:grpSpPr>
        <p:sp>
          <p:nvSpPr>
            <p:cNvPr id="8" name="object 8" descr=""/>
            <p:cNvSpPr/>
            <p:nvPr/>
          </p:nvSpPr>
          <p:spPr>
            <a:xfrm>
              <a:off x="600075" y="1266824"/>
              <a:ext cx="5943600" cy="1676400"/>
            </a:xfrm>
            <a:custGeom>
              <a:avLst/>
              <a:gdLst/>
              <a:ahLst/>
              <a:cxnLst/>
              <a:rect l="l" t="t" r="r" b="b"/>
              <a:pathLst>
                <a:path w="5943600" h="1676400">
                  <a:moveTo>
                    <a:pt x="592500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1654975"/>
                  </a:lnTo>
                  <a:lnTo>
                    <a:pt x="0" y="1657807"/>
                  </a:lnTo>
                  <a:lnTo>
                    <a:pt x="18588" y="1676400"/>
                  </a:lnTo>
                  <a:lnTo>
                    <a:pt x="5925007" y="1676400"/>
                  </a:lnTo>
                  <a:lnTo>
                    <a:pt x="5943600" y="1657807"/>
                  </a:lnTo>
                  <a:lnTo>
                    <a:pt x="5943600" y="18592"/>
                  </a:lnTo>
                  <a:lnTo>
                    <a:pt x="5927750" y="546"/>
                  </a:lnTo>
                  <a:lnTo>
                    <a:pt x="59250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24" y="1438275"/>
              <a:ext cx="514349" cy="51434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274" y="1582463"/>
              <a:ext cx="241678" cy="22879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758825" y="2116137"/>
            <a:ext cx="360172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Vessels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Ship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regiзtry,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сlaззifiсatiоnз,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оperatiоnal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зtatuз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00075" y="3114674"/>
            <a:ext cx="5943600" cy="1676400"/>
            <a:chOff x="600075" y="3114674"/>
            <a:chExt cx="5943600" cy="1676400"/>
          </a:xfrm>
        </p:grpSpPr>
        <p:sp>
          <p:nvSpPr>
            <p:cNvPr id="13" name="object 13" descr=""/>
            <p:cNvSpPr/>
            <p:nvPr/>
          </p:nvSpPr>
          <p:spPr>
            <a:xfrm>
              <a:off x="600075" y="3114674"/>
              <a:ext cx="5943600" cy="1676400"/>
            </a:xfrm>
            <a:custGeom>
              <a:avLst/>
              <a:gdLst/>
              <a:ahLst/>
              <a:cxnLst/>
              <a:rect l="l" t="t" r="r" b="b"/>
              <a:pathLst>
                <a:path w="5943600" h="1676400">
                  <a:moveTo>
                    <a:pt x="592500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1654975"/>
                  </a:lnTo>
                  <a:lnTo>
                    <a:pt x="0" y="1657807"/>
                  </a:lnTo>
                  <a:lnTo>
                    <a:pt x="18588" y="1676400"/>
                  </a:lnTo>
                  <a:lnTo>
                    <a:pt x="5925007" y="1676400"/>
                  </a:lnTo>
                  <a:lnTo>
                    <a:pt x="5943600" y="1657807"/>
                  </a:lnTo>
                  <a:lnTo>
                    <a:pt x="5943600" y="18592"/>
                  </a:lnTo>
                  <a:lnTo>
                    <a:pt x="5927750" y="546"/>
                  </a:lnTo>
                  <a:lnTo>
                    <a:pt x="59250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1524" y="3286125"/>
              <a:ext cx="514349" cy="51434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557" y="3423874"/>
              <a:ext cx="213112" cy="241682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758825" y="3963987"/>
            <a:ext cx="339661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Personnel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Offiсerз,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сrew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memberз,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rankз,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aззignmentз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00075" y="4962525"/>
            <a:ext cx="5943600" cy="1666875"/>
            <a:chOff x="600075" y="4962525"/>
            <a:chExt cx="5943600" cy="1666875"/>
          </a:xfrm>
        </p:grpSpPr>
        <p:sp>
          <p:nvSpPr>
            <p:cNvPr id="18" name="object 18" descr=""/>
            <p:cNvSpPr/>
            <p:nvPr/>
          </p:nvSpPr>
          <p:spPr>
            <a:xfrm>
              <a:off x="600075" y="4962525"/>
              <a:ext cx="5943600" cy="1666875"/>
            </a:xfrm>
            <a:custGeom>
              <a:avLst/>
              <a:gdLst/>
              <a:ahLst/>
              <a:cxnLst/>
              <a:rect l="l" t="t" r="r" b="b"/>
              <a:pathLst>
                <a:path w="5943600" h="1666875">
                  <a:moveTo>
                    <a:pt x="592500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1645450"/>
                  </a:lnTo>
                  <a:lnTo>
                    <a:pt x="0" y="1648282"/>
                  </a:lnTo>
                  <a:lnTo>
                    <a:pt x="18588" y="1666875"/>
                  </a:lnTo>
                  <a:lnTo>
                    <a:pt x="5925007" y="1666875"/>
                  </a:lnTo>
                  <a:lnTo>
                    <a:pt x="5943600" y="1648282"/>
                  </a:lnTo>
                  <a:lnTo>
                    <a:pt x="5943600" y="18592"/>
                  </a:lnTo>
                  <a:lnTo>
                    <a:pt x="5927750" y="546"/>
                  </a:lnTo>
                  <a:lnTo>
                    <a:pt x="59250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1524" y="5133975"/>
              <a:ext cx="514349" cy="51434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870" y="5262199"/>
              <a:ext cx="230486" cy="241682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58825" y="5811837"/>
            <a:ext cx="300101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25">
                <a:solidFill>
                  <a:srgbClr val="D6E5EF"/>
                </a:solidFill>
                <a:latin typeface="Cambria"/>
                <a:cs typeface="Cambria"/>
              </a:rPr>
              <a:t>Naval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Bases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Pоrtз,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dосkyardз,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сооrdinateз,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faсilitieз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00075" y="6800850"/>
            <a:ext cx="5943600" cy="1676400"/>
            <a:chOff x="600075" y="6800850"/>
            <a:chExt cx="5943600" cy="1676400"/>
          </a:xfrm>
        </p:grpSpPr>
        <p:sp>
          <p:nvSpPr>
            <p:cNvPr id="23" name="object 23" descr=""/>
            <p:cNvSpPr/>
            <p:nvPr/>
          </p:nvSpPr>
          <p:spPr>
            <a:xfrm>
              <a:off x="600075" y="6800850"/>
              <a:ext cx="5943600" cy="1676400"/>
            </a:xfrm>
            <a:custGeom>
              <a:avLst/>
              <a:gdLst/>
              <a:ahLst/>
              <a:cxnLst/>
              <a:rect l="l" t="t" r="r" b="b"/>
              <a:pathLst>
                <a:path w="5943600" h="1676400">
                  <a:moveTo>
                    <a:pt x="592500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1654970"/>
                  </a:lnTo>
                  <a:lnTo>
                    <a:pt x="0" y="1657807"/>
                  </a:lnTo>
                  <a:lnTo>
                    <a:pt x="18588" y="1676396"/>
                  </a:lnTo>
                  <a:lnTo>
                    <a:pt x="5925007" y="1676396"/>
                  </a:lnTo>
                  <a:lnTo>
                    <a:pt x="5943600" y="1657807"/>
                  </a:lnTo>
                  <a:lnTo>
                    <a:pt x="5943600" y="18592"/>
                  </a:lnTo>
                  <a:lnTo>
                    <a:pt x="5927750" y="546"/>
                  </a:lnTo>
                  <a:lnTo>
                    <a:pt x="59250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1524" y="6972300"/>
              <a:ext cx="514349" cy="51434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5396" y="7110049"/>
              <a:ext cx="229434" cy="241682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758825" y="7650164"/>
            <a:ext cx="351218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Missions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Operatiоnз,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deplоymentз,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miззiоn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parameterз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43750" y="253"/>
            <a:ext cx="4286250" cy="6438900"/>
            <a:chOff x="7143750" y="253"/>
            <a:chExt cx="4286250" cy="6438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1701800"/>
            <a:ext cx="555434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10"/>
              <a:t>Queries</a:t>
            </a:r>
            <a:r>
              <a:rPr dirty="0" spc="130"/>
              <a:t> </a:t>
            </a:r>
            <a:r>
              <a:rPr dirty="0" spc="180"/>
              <a:t>Executed</a:t>
            </a:r>
            <a:r>
              <a:rPr dirty="0" spc="130"/>
              <a:t> </a:t>
            </a:r>
            <a:r>
              <a:rPr dirty="0" spc="155"/>
              <a:t>Overview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638175" y="32289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35623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8175" y="41719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38175" y="45053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87375" y="2668587"/>
            <a:ext cx="2680970" cy="19602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75B8FF"/>
                </a:solidFill>
                <a:latin typeface="Cambria"/>
                <a:cs typeface="Cambria"/>
              </a:rPr>
              <a:t>Data</a:t>
            </a:r>
            <a:r>
              <a:rPr dirty="0" sz="1650" spc="6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65">
                <a:solidFill>
                  <a:srgbClr val="75B8FF"/>
                </a:solidFill>
                <a:latin typeface="Cambria"/>
                <a:cs typeface="Cambria"/>
              </a:rPr>
              <a:t>Retrieval</a:t>
            </a:r>
            <a:endParaRPr sz="1650">
              <a:latin typeface="Cambria"/>
              <a:cs typeface="Cambria"/>
            </a:endParaRPr>
          </a:p>
          <a:p>
            <a:pPr marL="286385">
              <a:lnSpc>
                <a:spcPct val="100000"/>
              </a:lnSpc>
              <a:spcBef>
                <a:spcPts val="154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SELECT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statements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JOINs</a:t>
            </a:r>
            <a:endParaRPr sz="1350">
              <a:latin typeface="Roboto"/>
              <a:cs typeface="Roboto"/>
            </a:endParaRPr>
          </a:p>
          <a:p>
            <a:pPr marL="286385" marR="158115">
              <a:lnSpc>
                <a:spcPct val="134300"/>
              </a:lnSpc>
              <a:spcBef>
                <a:spcPts val="45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Aggregate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functions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(COUNT,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AVG,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SUM)</a:t>
            </a:r>
            <a:endParaRPr sz="1350">
              <a:latin typeface="Roboto"/>
              <a:cs typeface="Roboto"/>
            </a:endParaRPr>
          </a:p>
          <a:p>
            <a:pPr marL="286385" marR="39370">
              <a:lnSpc>
                <a:spcPct val="162000"/>
              </a:lnSpc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Subqueries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nested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queries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DISTINCT</a:t>
            </a:r>
            <a:r>
              <a:rPr dirty="0" sz="1350" spc="-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829050" y="32289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829050" y="35623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3829050" y="38957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829050" y="42291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777805" y="2668587"/>
            <a:ext cx="2673350" cy="16840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75B8FF"/>
                </a:solidFill>
                <a:latin typeface="Cambria"/>
                <a:cs typeface="Cambria"/>
              </a:rPr>
              <a:t>Data</a:t>
            </a:r>
            <a:r>
              <a:rPr dirty="0" sz="1650" spc="6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75B8FF"/>
                </a:solidFill>
                <a:latin typeface="Cambria"/>
                <a:cs typeface="Cambria"/>
              </a:rPr>
              <a:t>Manipulation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540"/>
              </a:spcBef>
            </a:pP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INSERT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UPDATE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status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changes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DELETE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safety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constraints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Transaction</a:t>
            </a:r>
            <a:r>
              <a:rPr dirty="0" sz="1350" spc="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139825"/>
            <a:ext cx="46532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85"/>
              <a:t>SQL</a:t>
            </a:r>
            <a:r>
              <a:rPr dirty="0" spc="105"/>
              <a:t> </a:t>
            </a:r>
            <a:r>
              <a:rPr dirty="0" spc="200"/>
              <a:t>Functions</a:t>
            </a:r>
            <a:r>
              <a:rPr dirty="0" spc="110"/>
              <a:t> </a:t>
            </a:r>
            <a:r>
              <a:rPr dirty="0" spc="155"/>
              <a:t>Utilised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00075" y="2028824"/>
            <a:ext cx="5029200" cy="1543050"/>
            <a:chOff x="600075" y="2028824"/>
            <a:chExt cx="5029200" cy="1543050"/>
          </a:xfrm>
        </p:grpSpPr>
        <p:sp>
          <p:nvSpPr>
            <p:cNvPr id="4" name="object 4" descr=""/>
            <p:cNvSpPr/>
            <p:nvPr/>
          </p:nvSpPr>
          <p:spPr>
            <a:xfrm>
              <a:off x="609600" y="2038349"/>
              <a:ext cx="5010150" cy="1524000"/>
            </a:xfrm>
            <a:custGeom>
              <a:avLst/>
              <a:gdLst/>
              <a:ahLst/>
              <a:cxnLst/>
              <a:rect l="l" t="t" r="r" b="b"/>
              <a:pathLst>
                <a:path w="5010150" h="1524000">
                  <a:moveTo>
                    <a:pt x="5001526" y="0"/>
                  </a:moveTo>
                  <a:lnTo>
                    <a:pt x="8616" y="0"/>
                  </a:lnTo>
                  <a:lnTo>
                    <a:pt x="5814" y="1155"/>
                  </a:lnTo>
                  <a:lnTo>
                    <a:pt x="1160" y="5803"/>
                  </a:lnTo>
                  <a:lnTo>
                    <a:pt x="0" y="8623"/>
                  </a:lnTo>
                  <a:lnTo>
                    <a:pt x="0" y="1512100"/>
                  </a:lnTo>
                  <a:lnTo>
                    <a:pt x="0" y="1515376"/>
                  </a:lnTo>
                  <a:lnTo>
                    <a:pt x="1160" y="1518183"/>
                  </a:lnTo>
                  <a:lnTo>
                    <a:pt x="5814" y="1522831"/>
                  </a:lnTo>
                  <a:lnTo>
                    <a:pt x="8616" y="1524000"/>
                  </a:lnTo>
                  <a:lnTo>
                    <a:pt x="5001526" y="1524000"/>
                  </a:lnTo>
                  <a:lnTo>
                    <a:pt x="5004333" y="1522831"/>
                  </a:lnTo>
                  <a:lnTo>
                    <a:pt x="5008994" y="1518183"/>
                  </a:lnTo>
                  <a:lnTo>
                    <a:pt x="5010150" y="1515376"/>
                  </a:lnTo>
                  <a:lnTo>
                    <a:pt x="5010150" y="8623"/>
                  </a:lnTo>
                  <a:lnTo>
                    <a:pt x="5008994" y="5803"/>
                  </a:lnTo>
                  <a:lnTo>
                    <a:pt x="5006657" y="3492"/>
                  </a:lnTo>
                  <a:lnTo>
                    <a:pt x="5004333" y="1155"/>
                  </a:lnTo>
                  <a:lnTo>
                    <a:pt x="50015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600" y="2038349"/>
              <a:ext cx="5010150" cy="1524000"/>
            </a:xfrm>
            <a:custGeom>
              <a:avLst/>
              <a:gdLst/>
              <a:ahLst/>
              <a:cxnLst/>
              <a:rect l="l" t="t" r="r" b="b"/>
              <a:pathLst>
                <a:path w="5010150" h="1524000">
                  <a:moveTo>
                    <a:pt x="0" y="1512100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60" y="5803"/>
                  </a:lnTo>
                  <a:lnTo>
                    <a:pt x="3487" y="3492"/>
                  </a:lnTo>
                  <a:lnTo>
                    <a:pt x="5814" y="1155"/>
                  </a:lnTo>
                  <a:lnTo>
                    <a:pt x="8616" y="0"/>
                  </a:lnTo>
                  <a:lnTo>
                    <a:pt x="11906" y="0"/>
                  </a:lnTo>
                  <a:lnTo>
                    <a:pt x="4998250" y="0"/>
                  </a:lnTo>
                  <a:lnTo>
                    <a:pt x="5001526" y="0"/>
                  </a:lnTo>
                  <a:lnTo>
                    <a:pt x="5004333" y="1155"/>
                  </a:lnTo>
                  <a:lnTo>
                    <a:pt x="5006657" y="3492"/>
                  </a:lnTo>
                  <a:lnTo>
                    <a:pt x="5008994" y="5803"/>
                  </a:lnTo>
                  <a:lnTo>
                    <a:pt x="5010150" y="8623"/>
                  </a:lnTo>
                  <a:lnTo>
                    <a:pt x="5010150" y="11912"/>
                  </a:lnTo>
                  <a:lnTo>
                    <a:pt x="5010150" y="1512100"/>
                  </a:lnTo>
                  <a:lnTo>
                    <a:pt x="5010150" y="1515376"/>
                  </a:lnTo>
                  <a:lnTo>
                    <a:pt x="5008994" y="1518183"/>
                  </a:lnTo>
                  <a:lnTo>
                    <a:pt x="5006657" y="1520507"/>
                  </a:lnTo>
                  <a:lnTo>
                    <a:pt x="5004333" y="1522831"/>
                  </a:lnTo>
                  <a:lnTo>
                    <a:pt x="5001526" y="1524000"/>
                  </a:lnTo>
                  <a:lnTo>
                    <a:pt x="4998250" y="1524000"/>
                  </a:lnTo>
                  <a:lnTo>
                    <a:pt x="11906" y="1524000"/>
                  </a:lnTo>
                  <a:lnTo>
                    <a:pt x="8616" y="1524000"/>
                  </a:lnTo>
                  <a:lnTo>
                    <a:pt x="5814" y="1522831"/>
                  </a:lnTo>
                  <a:lnTo>
                    <a:pt x="3487" y="1520507"/>
                  </a:lnTo>
                  <a:lnTo>
                    <a:pt x="1160" y="1518183"/>
                  </a:lnTo>
                  <a:lnTo>
                    <a:pt x="0" y="1515376"/>
                  </a:lnTo>
                  <a:lnTo>
                    <a:pt x="0" y="1512100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19125" y="2047494"/>
            <a:ext cx="4991100" cy="514350"/>
          </a:xfrm>
          <a:prstGeom prst="rect">
            <a:avLst/>
          </a:prstGeom>
          <a:solidFill>
            <a:srgbClr val="3F4551"/>
          </a:solidFill>
        </p:spPr>
        <p:txBody>
          <a:bodyPr wrap="square" lIns="0" tIns="1079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dirty="0" sz="2000" spc="-340">
                <a:solidFill>
                  <a:srgbClr val="D6E5EF"/>
                </a:solidFill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77875" y="2725737"/>
            <a:ext cx="438150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String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Functions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CONCAT,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UPPER,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LOWER,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SUBSTRING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text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processing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800725" y="2028824"/>
            <a:ext cx="5029200" cy="1543050"/>
            <a:chOff x="5800725" y="2028824"/>
            <a:chExt cx="5029200" cy="1543050"/>
          </a:xfrm>
        </p:grpSpPr>
        <p:sp>
          <p:nvSpPr>
            <p:cNvPr id="9" name="object 9" descr=""/>
            <p:cNvSpPr/>
            <p:nvPr/>
          </p:nvSpPr>
          <p:spPr>
            <a:xfrm>
              <a:off x="5810250" y="2038349"/>
              <a:ext cx="5010150" cy="1524000"/>
            </a:xfrm>
            <a:custGeom>
              <a:avLst/>
              <a:gdLst/>
              <a:ahLst/>
              <a:cxnLst/>
              <a:rect l="l" t="t" r="r" b="b"/>
              <a:pathLst>
                <a:path w="5010150" h="1524000">
                  <a:moveTo>
                    <a:pt x="5001526" y="0"/>
                  </a:moveTo>
                  <a:lnTo>
                    <a:pt x="8623" y="0"/>
                  </a:lnTo>
                  <a:lnTo>
                    <a:pt x="5816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1512100"/>
                  </a:lnTo>
                  <a:lnTo>
                    <a:pt x="0" y="1515376"/>
                  </a:lnTo>
                  <a:lnTo>
                    <a:pt x="1155" y="1518183"/>
                  </a:lnTo>
                  <a:lnTo>
                    <a:pt x="5816" y="1522831"/>
                  </a:lnTo>
                  <a:lnTo>
                    <a:pt x="8623" y="1524000"/>
                  </a:lnTo>
                  <a:lnTo>
                    <a:pt x="5001526" y="1524000"/>
                  </a:lnTo>
                  <a:lnTo>
                    <a:pt x="5004333" y="1522831"/>
                  </a:lnTo>
                  <a:lnTo>
                    <a:pt x="5008981" y="1518183"/>
                  </a:lnTo>
                  <a:lnTo>
                    <a:pt x="5010150" y="1515376"/>
                  </a:lnTo>
                  <a:lnTo>
                    <a:pt x="5010150" y="8623"/>
                  </a:lnTo>
                  <a:lnTo>
                    <a:pt x="5008981" y="5803"/>
                  </a:lnTo>
                  <a:lnTo>
                    <a:pt x="5004333" y="1155"/>
                  </a:lnTo>
                  <a:lnTo>
                    <a:pt x="50015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810250" y="2038349"/>
              <a:ext cx="5010150" cy="1524000"/>
            </a:xfrm>
            <a:custGeom>
              <a:avLst/>
              <a:gdLst/>
              <a:ahLst/>
              <a:cxnLst/>
              <a:rect l="l" t="t" r="r" b="b"/>
              <a:pathLst>
                <a:path w="5010150" h="1524000">
                  <a:moveTo>
                    <a:pt x="0" y="1512100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16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4998250" y="0"/>
                  </a:lnTo>
                  <a:lnTo>
                    <a:pt x="5001526" y="0"/>
                  </a:lnTo>
                  <a:lnTo>
                    <a:pt x="5004333" y="1155"/>
                  </a:lnTo>
                  <a:lnTo>
                    <a:pt x="5006657" y="3492"/>
                  </a:lnTo>
                  <a:lnTo>
                    <a:pt x="5008981" y="5803"/>
                  </a:lnTo>
                  <a:lnTo>
                    <a:pt x="5010150" y="8623"/>
                  </a:lnTo>
                  <a:lnTo>
                    <a:pt x="5010150" y="11912"/>
                  </a:lnTo>
                  <a:lnTo>
                    <a:pt x="5010150" y="1512100"/>
                  </a:lnTo>
                  <a:lnTo>
                    <a:pt x="5010150" y="1515376"/>
                  </a:lnTo>
                  <a:lnTo>
                    <a:pt x="5008981" y="1518183"/>
                  </a:lnTo>
                  <a:lnTo>
                    <a:pt x="5006657" y="1520507"/>
                  </a:lnTo>
                  <a:lnTo>
                    <a:pt x="5004333" y="1522831"/>
                  </a:lnTo>
                  <a:lnTo>
                    <a:pt x="5001526" y="1524000"/>
                  </a:lnTo>
                  <a:lnTo>
                    <a:pt x="4998250" y="1524000"/>
                  </a:lnTo>
                  <a:lnTo>
                    <a:pt x="11912" y="1524000"/>
                  </a:lnTo>
                  <a:lnTo>
                    <a:pt x="8623" y="1524000"/>
                  </a:lnTo>
                  <a:lnTo>
                    <a:pt x="5816" y="1522831"/>
                  </a:lnTo>
                  <a:lnTo>
                    <a:pt x="3492" y="1520507"/>
                  </a:lnTo>
                  <a:lnTo>
                    <a:pt x="1155" y="1518183"/>
                  </a:lnTo>
                  <a:lnTo>
                    <a:pt x="0" y="1515376"/>
                  </a:lnTo>
                  <a:lnTo>
                    <a:pt x="0" y="1512100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819775" y="2047494"/>
            <a:ext cx="4991100" cy="514350"/>
          </a:xfrm>
          <a:prstGeom prst="rect">
            <a:avLst/>
          </a:prstGeom>
          <a:solidFill>
            <a:srgbClr val="3F4551"/>
          </a:solidFill>
        </p:spPr>
        <p:txBody>
          <a:bodyPr wrap="square" lIns="0" tIns="1079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dirty="0" sz="2000" spc="-50">
                <a:solidFill>
                  <a:srgbClr val="D6E5EF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978525" y="2725737"/>
            <a:ext cx="421195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5">
                <a:solidFill>
                  <a:srgbClr val="D6E5EF"/>
                </a:solidFill>
                <a:latin typeface="Cambria"/>
                <a:cs typeface="Cambria"/>
              </a:rPr>
              <a:t>Date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Functions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NOW(),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DATEDIFF(),</a:t>
            </a:r>
            <a:r>
              <a:rPr dirty="0" sz="1350" spc="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DATE_FORMAT()</a:t>
            </a:r>
            <a:r>
              <a:rPr dirty="0" sz="1350" spc="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temporal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00075" y="3743325"/>
            <a:ext cx="5029200" cy="1543050"/>
            <a:chOff x="600075" y="3743325"/>
            <a:chExt cx="5029200" cy="1543050"/>
          </a:xfrm>
        </p:grpSpPr>
        <p:sp>
          <p:nvSpPr>
            <p:cNvPr id="14" name="object 14" descr=""/>
            <p:cNvSpPr/>
            <p:nvPr/>
          </p:nvSpPr>
          <p:spPr>
            <a:xfrm>
              <a:off x="609600" y="3752850"/>
              <a:ext cx="5010150" cy="1524000"/>
            </a:xfrm>
            <a:custGeom>
              <a:avLst/>
              <a:gdLst/>
              <a:ahLst/>
              <a:cxnLst/>
              <a:rect l="l" t="t" r="r" b="b"/>
              <a:pathLst>
                <a:path w="5010150" h="1524000">
                  <a:moveTo>
                    <a:pt x="5001526" y="0"/>
                  </a:moveTo>
                  <a:lnTo>
                    <a:pt x="8616" y="0"/>
                  </a:lnTo>
                  <a:lnTo>
                    <a:pt x="5814" y="1155"/>
                  </a:lnTo>
                  <a:lnTo>
                    <a:pt x="1160" y="5803"/>
                  </a:lnTo>
                  <a:lnTo>
                    <a:pt x="0" y="8623"/>
                  </a:lnTo>
                  <a:lnTo>
                    <a:pt x="0" y="1512095"/>
                  </a:lnTo>
                  <a:lnTo>
                    <a:pt x="0" y="1515379"/>
                  </a:lnTo>
                  <a:lnTo>
                    <a:pt x="1160" y="1518187"/>
                  </a:lnTo>
                  <a:lnTo>
                    <a:pt x="5814" y="1522835"/>
                  </a:lnTo>
                  <a:lnTo>
                    <a:pt x="8616" y="1524001"/>
                  </a:lnTo>
                  <a:lnTo>
                    <a:pt x="5001526" y="1524001"/>
                  </a:lnTo>
                  <a:lnTo>
                    <a:pt x="5004333" y="1522835"/>
                  </a:lnTo>
                  <a:lnTo>
                    <a:pt x="5008994" y="1518187"/>
                  </a:lnTo>
                  <a:lnTo>
                    <a:pt x="5010150" y="1515379"/>
                  </a:lnTo>
                  <a:lnTo>
                    <a:pt x="5010150" y="8623"/>
                  </a:lnTo>
                  <a:lnTo>
                    <a:pt x="5008994" y="5803"/>
                  </a:lnTo>
                  <a:lnTo>
                    <a:pt x="5006657" y="3492"/>
                  </a:lnTo>
                  <a:lnTo>
                    <a:pt x="5004333" y="1155"/>
                  </a:lnTo>
                  <a:lnTo>
                    <a:pt x="50015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09600" y="3752850"/>
              <a:ext cx="5010150" cy="1524000"/>
            </a:xfrm>
            <a:custGeom>
              <a:avLst/>
              <a:gdLst/>
              <a:ahLst/>
              <a:cxnLst/>
              <a:rect l="l" t="t" r="r" b="b"/>
              <a:pathLst>
                <a:path w="5010150" h="1524000">
                  <a:moveTo>
                    <a:pt x="0" y="1512095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60" y="5803"/>
                  </a:lnTo>
                  <a:lnTo>
                    <a:pt x="3487" y="3492"/>
                  </a:lnTo>
                  <a:lnTo>
                    <a:pt x="5814" y="1155"/>
                  </a:lnTo>
                  <a:lnTo>
                    <a:pt x="8616" y="0"/>
                  </a:lnTo>
                  <a:lnTo>
                    <a:pt x="11906" y="0"/>
                  </a:lnTo>
                  <a:lnTo>
                    <a:pt x="4998250" y="0"/>
                  </a:lnTo>
                  <a:lnTo>
                    <a:pt x="5001526" y="0"/>
                  </a:lnTo>
                  <a:lnTo>
                    <a:pt x="5004333" y="1155"/>
                  </a:lnTo>
                  <a:lnTo>
                    <a:pt x="5006657" y="3492"/>
                  </a:lnTo>
                  <a:lnTo>
                    <a:pt x="5008994" y="5803"/>
                  </a:lnTo>
                  <a:lnTo>
                    <a:pt x="5010150" y="8623"/>
                  </a:lnTo>
                  <a:lnTo>
                    <a:pt x="5010150" y="11912"/>
                  </a:lnTo>
                  <a:lnTo>
                    <a:pt x="5010150" y="1512095"/>
                  </a:lnTo>
                  <a:lnTo>
                    <a:pt x="5010150" y="1515379"/>
                  </a:lnTo>
                  <a:lnTo>
                    <a:pt x="5008994" y="1518187"/>
                  </a:lnTo>
                  <a:lnTo>
                    <a:pt x="5006657" y="1520513"/>
                  </a:lnTo>
                  <a:lnTo>
                    <a:pt x="5004333" y="1522835"/>
                  </a:lnTo>
                  <a:lnTo>
                    <a:pt x="5001526" y="1524001"/>
                  </a:lnTo>
                  <a:lnTo>
                    <a:pt x="4998250" y="1524001"/>
                  </a:lnTo>
                  <a:lnTo>
                    <a:pt x="11906" y="1524001"/>
                  </a:lnTo>
                  <a:lnTo>
                    <a:pt x="8616" y="1524001"/>
                  </a:lnTo>
                  <a:lnTo>
                    <a:pt x="5814" y="1522835"/>
                  </a:lnTo>
                  <a:lnTo>
                    <a:pt x="3487" y="1520513"/>
                  </a:lnTo>
                  <a:lnTo>
                    <a:pt x="1160" y="1518187"/>
                  </a:lnTo>
                  <a:lnTo>
                    <a:pt x="0" y="1515379"/>
                  </a:lnTo>
                  <a:lnTo>
                    <a:pt x="0" y="1512095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19125" y="3761994"/>
            <a:ext cx="4991100" cy="514350"/>
          </a:xfrm>
          <a:prstGeom prst="rect">
            <a:avLst/>
          </a:prstGeom>
          <a:solidFill>
            <a:srgbClr val="3F4551"/>
          </a:solidFill>
        </p:spPr>
        <p:txBody>
          <a:bodyPr wrap="square" lIns="0" tIns="1079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dirty="0" sz="2000" spc="-50">
                <a:solidFill>
                  <a:srgbClr val="D6E5EF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77875" y="4440237"/>
            <a:ext cx="396875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Aggregate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Functions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COUNT,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SUM,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AVG,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MIN,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MAX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statistical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analysis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5800725" y="3743325"/>
            <a:ext cx="5029200" cy="1543050"/>
            <a:chOff x="5800725" y="3743325"/>
            <a:chExt cx="5029200" cy="1543050"/>
          </a:xfrm>
        </p:grpSpPr>
        <p:sp>
          <p:nvSpPr>
            <p:cNvPr id="19" name="object 19" descr=""/>
            <p:cNvSpPr/>
            <p:nvPr/>
          </p:nvSpPr>
          <p:spPr>
            <a:xfrm>
              <a:off x="5810250" y="3752850"/>
              <a:ext cx="5010150" cy="1524000"/>
            </a:xfrm>
            <a:custGeom>
              <a:avLst/>
              <a:gdLst/>
              <a:ahLst/>
              <a:cxnLst/>
              <a:rect l="l" t="t" r="r" b="b"/>
              <a:pathLst>
                <a:path w="5010150" h="1524000">
                  <a:moveTo>
                    <a:pt x="5001526" y="0"/>
                  </a:moveTo>
                  <a:lnTo>
                    <a:pt x="8623" y="0"/>
                  </a:lnTo>
                  <a:lnTo>
                    <a:pt x="5816" y="1155"/>
                  </a:lnTo>
                  <a:lnTo>
                    <a:pt x="3492" y="3492"/>
                  </a:lnTo>
                  <a:lnTo>
                    <a:pt x="1155" y="5803"/>
                  </a:lnTo>
                  <a:lnTo>
                    <a:pt x="0" y="8623"/>
                  </a:lnTo>
                  <a:lnTo>
                    <a:pt x="0" y="1512095"/>
                  </a:lnTo>
                  <a:lnTo>
                    <a:pt x="0" y="1515379"/>
                  </a:lnTo>
                  <a:lnTo>
                    <a:pt x="1155" y="1518187"/>
                  </a:lnTo>
                  <a:lnTo>
                    <a:pt x="5816" y="1522835"/>
                  </a:lnTo>
                  <a:lnTo>
                    <a:pt x="8623" y="1524001"/>
                  </a:lnTo>
                  <a:lnTo>
                    <a:pt x="5001526" y="1524001"/>
                  </a:lnTo>
                  <a:lnTo>
                    <a:pt x="5004333" y="1522835"/>
                  </a:lnTo>
                  <a:lnTo>
                    <a:pt x="5008981" y="1518187"/>
                  </a:lnTo>
                  <a:lnTo>
                    <a:pt x="5010150" y="1515379"/>
                  </a:lnTo>
                  <a:lnTo>
                    <a:pt x="5010150" y="8623"/>
                  </a:lnTo>
                  <a:lnTo>
                    <a:pt x="5008981" y="5803"/>
                  </a:lnTo>
                  <a:lnTo>
                    <a:pt x="5004333" y="1155"/>
                  </a:lnTo>
                  <a:lnTo>
                    <a:pt x="5001526" y="0"/>
                  </a:lnTo>
                  <a:close/>
                </a:path>
              </a:pathLst>
            </a:custGeom>
            <a:solidFill>
              <a:srgbClr val="1F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810250" y="3752850"/>
              <a:ext cx="5010150" cy="1524000"/>
            </a:xfrm>
            <a:custGeom>
              <a:avLst/>
              <a:gdLst/>
              <a:ahLst/>
              <a:cxnLst/>
              <a:rect l="l" t="t" r="r" b="b"/>
              <a:pathLst>
                <a:path w="5010150" h="1524000">
                  <a:moveTo>
                    <a:pt x="0" y="1512095"/>
                  </a:moveTo>
                  <a:lnTo>
                    <a:pt x="0" y="11912"/>
                  </a:lnTo>
                  <a:lnTo>
                    <a:pt x="0" y="8623"/>
                  </a:lnTo>
                  <a:lnTo>
                    <a:pt x="1155" y="5803"/>
                  </a:lnTo>
                  <a:lnTo>
                    <a:pt x="3492" y="3492"/>
                  </a:lnTo>
                  <a:lnTo>
                    <a:pt x="5816" y="1155"/>
                  </a:lnTo>
                  <a:lnTo>
                    <a:pt x="8623" y="0"/>
                  </a:lnTo>
                  <a:lnTo>
                    <a:pt x="11912" y="0"/>
                  </a:lnTo>
                  <a:lnTo>
                    <a:pt x="4998250" y="0"/>
                  </a:lnTo>
                  <a:lnTo>
                    <a:pt x="5001526" y="0"/>
                  </a:lnTo>
                  <a:lnTo>
                    <a:pt x="5004333" y="1155"/>
                  </a:lnTo>
                  <a:lnTo>
                    <a:pt x="5006657" y="3492"/>
                  </a:lnTo>
                  <a:lnTo>
                    <a:pt x="5008981" y="5803"/>
                  </a:lnTo>
                  <a:lnTo>
                    <a:pt x="5010150" y="8623"/>
                  </a:lnTo>
                  <a:lnTo>
                    <a:pt x="5010150" y="11912"/>
                  </a:lnTo>
                  <a:lnTo>
                    <a:pt x="5010150" y="1512095"/>
                  </a:lnTo>
                  <a:lnTo>
                    <a:pt x="5010150" y="1515379"/>
                  </a:lnTo>
                  <a:lnTo>
                    <a:pt x="5008981" y="1518187"/>
                  </a:lnTo>
                  <a:lnTo>
                    <a:pt x="5006657" y="1520513"/>
                  </a:lnTo>
                  <a:lnTo>
                    <a:pt x="5004333" y="1522835"/>
                  </a:lnTo>
                  <a:lnTo>
                    <a:pt x="5001526" y="1524001"/>
                  </a:lnTo>
                  <a:lnTo>
                    <a:pt x="4998250" y="1524001"/>
                  </a:lnTo>
                  <a:lnTo>
                    <a:pt x="11912" y="1524001"/>
                  </a:lnTo>
                  <a:lnTo>
                    <a:pt x="8623" y="1524001"/>
                  </a:lnTo>
                  <a:lnTo>
                    <a:pt x="5816" y="1522835"/>
                  </a:lnTo>
                  <a:lnTo>
                    <a:pt x="3492" y="1520513"/>
                  </a:lnTo>
                  <a:lnTo>
                    <a:pt x="1155" y="1518187"/>
                  </a:lnTo>
                  <a:lnTo>
                    <a:pt x="0" y="1515379"/>
                  </a:lnTo>
                  <a:lnTo>
                    <a:pt x="0" y="1512095"/>
                  </a:lnTo>
                  <a:close/>
                </a:path>
              </a:pathLst>
            </a:custGeom>
            <a:ln w="19050">
              <a:solidFill>
                <a:srgbClr val="585F6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5819775" y="3761994"/>
            <a:ext cx="4991100" cy="514350"/>
          </a:xfrm>
          <a:prstGeom prst="rect">
            <a:avLst/>
          </a:prstGeom>
          <a:solidFill>
            <a:srgbClr val="3F4551"/>
          </a:solidFill>
        </p:spPr>
        <p:txBody>
          <a:bodyPr wrap="square" lIns="0" tIns="1079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dirty="0" sz="2000" spc="5">
                <a:solidFill>
                  <a:srgbClr val="D6E5EF"/>
                </a:solidFill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978525" y="4440237"/>
            <a:ext cx="380619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25">
                <a:solidFill>
                  <a:srgbClr val="D6E5EF"/>
                </a:solidFill>
                <a:latin typeface="Cambria"/>
                <a:cs typeface="Cambria"/>
              </a:rPr>
              <a:t>Mathematical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Functions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ROUND,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FLOOR,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CEILING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numerical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23" name="object 23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1430000" cy="6715125"/>
          </a:xfrm>
          <a:custGeom>
            <a:avLst/>
            <a:gdLst/>
            <a:ahLst/>
            <a:cxnLst/>
            <a:rect l="l" t="t" r="r" b="b"/>
            <a:pathLst>
              <a:path w="11430000" h="6715125">
                <a:moveTo>
                  <a:pt x="11430000" y="0"/>
                </a:moveTo>
                <a:lnTo>
                  <a:pt x="0" y="0"/>
                </a:lnTo>
                <a:lnTo>
                  <a:pt x="0" y="6715125"/>
                </a:lnTo>
                <a:lnTo>
                  <a:pt x="11430000" y="67151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70"/>
              <a:t>Constraints</a:t>
            </a:r>
            <a:r>
              <a:rPr dirty="0" spc="135"/>
              <a:t> </a:t>
            </a:r>
            <a:r>
              <a:rPr dirty="0" spc="160"/>
              <a:t>Applied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00075" y="1352550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59562"/>
                </a:lnTo>
                <a:lnTo>
                  <a:pt x="0" y="362407"/>
                </a:lnTo>
                <a:lnTo>
                  <a:pt x="18588" y="381000"/>
                </a:lnTo>
                <a:lnTo>
                  <a:pt x="371936" y="381000"/>
                </a:lnTo>
                <a:lnTo>
                  <a:pt x="390525" y="362407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0075" y="2400300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59562"/>
                </a:lnTo>
                <a:lnTo>
                  <a:pt x="0" y="362407"/>
                </a:lnTo>
                <a:lnTo>
                  <a:pt x="18588" y="381000"/>
                </a:lnTo>
                <a:lnTo>
                  <a:pt x="371936" y="381000"/>
                </a:lnTo>
                <a:lnTo>
                  <a:pt x="390525" y="362407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00075" y="3448050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59562"/>
                </a:lnTo>
                <a:lnTo>
                  <a:pt x="0" y="362407"/>
                </a:lnTo>
                <a:lnTo>
                  <a:pt x="18588" y="381000"/>
                </a:lnTo>
                <a:lnTo>
                  <a:pt x="371936" y="381000"/>
                </a:lnTo>
                <a:lnTo>
                  <a:pt x="390525" y="362407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00075" y="4495800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59562"/>
                </a:lnTo>
                <a:lnTo>
                  <a:pt x="0" y="362407"/>
                </a:lnTo>
                <a:lnTo>
                  <a:pt x="18588" y="381000"/>
                </a:lnTo>
                <a:lnTo>
                  <a:pt x="371936" y="381000"/>
                </a:lnTo>
                <a:lnTo>
                  <a:pt x="390525" y="362407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00075" y="5534022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88"/>
                </a:lnTo>
                <a:lnTo>
                  <a:pt x="0" y="369093"/>
                </a:lnTo>
                <a:lnTo>
                  <a:pt x="0" y="371937"/>
                </a:lnTo>
                <a:lnTo>
                  <a:pt x="18588" y="390525"/>
                </a:lnTo>
                <a:lnTo>
                  <a:pt x="371936" y="390525"/>
                </a:lnTo>
                <a:lnTo>
                  <a:pt x="390525" y="371937"/>
                </a:lnTo>
                <a:lnTo>
                  <a:pt x="390525" y="18588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3F45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144587" y="1401762"/>
            <a:ext cx="3594735" cy="4808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Primary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Keys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Unique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identifiers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vessels,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personnel,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bases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Foreign</a:t>
            </a: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 Keys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Referential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integrity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related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NOT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14">
                <a:solidFill>
                  <a:srgbClr val="D6E5EF"/>
                </a:solidFill>
                <a:latin typeface="Cambria"/>
                <a:cs typeface="Cambria"/>
              </a:rPr>
              <a:t>NULL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Mandatory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fields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critical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145">
                <a:solidFill>
                  <a:srgbClr val="D6E5EF"/>
                </a:solidFill>
                <a:latin typeface="Cambria"/>
                <a:cs typeface="Cambria"/>
              </a:rPr>
              <a:t>CHECK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Constraints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validation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rules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status,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ranks,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dates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114">
                <a:solidFill>
                  <a:srgbClr val="D6E5EF"/>
                </a:solidFill>
                <a:latin typeface="Cambria"/>
                <a:cs typeface="Cambria"/>
              </a:rPr>
              <a:t>UNIQUE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Constraints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Vessel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registration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numbers,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personnel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IDs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0" name="object 10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6203442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1263650"/>
            <a:ext cx="483933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75"/>
              <a:t>Relationships</a:t>
            </a:r>
            <a:r>
              <a:rPr dirty="0" spc="100"/>
              <a:t> </a:t>
            </a:r>
            <a:r>
              <a:rPr dirty="0" spc="160"/>
              <a:t>Overview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6325" y="2076449"/>
            <a:ext cx="857250" cy="30861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902325" y="2239962"/>
            <a:ext cx="3472815" cy="26746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Vessels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75">
                <a:solidFill>
                  <a:srgbClr val="D6E5EF"/>
                </a:solidFill>
                <a:latin typeface="Roboto"/>
                <a:cs typeface="Roboto"/>
              </a:rPr>
              <a:t>One-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to-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many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personnel assignments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125">
                <a:solidFill>
                  <a:srgbClr val="D6E5EF"/>
                </a:solidFill>
                <a:latin typeface="Cambria"/>
                <a:cs typeface="Cambria"/>
              </a:rPr>
              <a:t>Naval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Bases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Many-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to-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many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vessels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(docking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records)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Missions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Links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vessels,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personnel,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timeframes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6" name="object 6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511300"/>
            <a:ext cx="463867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00"/>
              <a:t>Challenges</a:t>
            </a:r>
            <a:r>
              <a:rPr dirty="0" spc="20"/>
              <a:t> </a:t>
            </a:r>
            <a:r>
              <a:rPr dirty="0"/>
              <a:t>&amp;</a:t>
            </a:r>
            <a:r>
              <a:rPr dirty="0" spc="25"/>
              <a:t> </a:t>
            </a:r>
            <a:r>
              <a:rPr dirty="0" spc="155"/>
              <a:t>Solutions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00075" y="2400299"/>
            <a:ext cx="10229850" cy="2514600"/>
            <a:chOff x="600075" y="2400299"/>
            <a:chExt cx="10229850" cy="2514600"/>
          </a:xfrm>
        </p:grpSpPr>
        <p:sp>
          <p:nvSpPr>
            <p:cNvPr id="4" name="object 4" descr=""/>
            <p:cNvSpPr/>
            <p:nvPr/>
          </p:nvSpPr>
          <p:spPr>
            <a:xfrm>
              <a:off x="604837" y="2405062"/>
              <a:ext cx="10220325" cy="2505075"/>
            </a:xfrm>
            <a:custGeom>
              <a:avLst/>
              <a:gdLst/>
              <a:ahLst/>
              <a:cxnLst/>
              <a:rect l="l" t="t" r="r" b="b"/>
              <a:pathLst>
                <a:path w="10220325" h="2505075">
                  <a:moveTo>
                    <a:pt x="0" y="2488412"/>
                  </a:moveTo>
                  <a:lnTo>
                    <a:pt x="0" y="16675"/>
                  </a:lnTo>
                  <a:lnTo>
                    <a:pt x="0" y="14452"/>
                  </a:lnTo>
                  <a:lnTo>
                    <a:pt x="421" y="12331"/>
                  </a:lnTo>
                  <a:lnTo>
                    <a:pt x="1270" y="10287"/>
                  </a:lnTo>
                  <a:lnTo>
                    <a:pt x="2113" y="8242"/>
                  </a:lnTo>
                  <a:lnTo>
                    <a:pt x="3318" y="6438"/>
                  </a:lnTo>
                  <a:lnTo>
                    <a:pt x="4881" y="4876"/>
                  </a:lnTo>
                  <a:lnTo>
                    <a:pt x="6443" y="3314"/>
                  </a:lnTo>
                  <a:lnTo>
                    <a:pt x="8249" y="2108"/>
                  </a:lnTo>
                  <a:lnTo>
                    <a:pt x="10289" y="1270"/>
                  </a:lnTo>
                  <a:lnTo>
                    <a:pt x="12332" y="419"/>
                  </a:lnTo>
                  <a:lnTo>
                    <a:pt x="14456" y="0"/>
                  </a:lnTo>
                  <a:lnTo>
                    <a:pt x="16668" y="0"/>
                  </a:lnTo>
                  <a:lnTo>
                    <a:pt x="10203662" y="0"/>
                  </a:lnTo>
                  <a:lnTo>
                    <a:pt x="10205872" y="0"/>
                  </a:lnTo>
                  <a:lnTo>
                    <a:pt x="10207993" y="419"/>
                  </a:lnTo>
                  <a:lnTo>
                    <a:pt x="10210038" y="1270"/>
                  </a:lnTo>
                  <a:lnTo>
                    <a:pt x="10212070" y="2108"/>
                  </a:lnTo>
                  <a:lnTo>
                    <a:pt x="10213873" y="3314"/>
                  </a:lnTo>
                  <a:lnTo>
                    <a:pt x="10220325" y="14452"/>
                  </a:lnTo>
                  <a:lnTo>
                    <a:pt x="10220325" y="16675"/>
                  </a:lnTo>
                  <a:lnTo>
                    <a:pt x="10220325" y="2488412"/>
                  </a:lnTo>
                  <a:lnTo>
                    <a:pt x="10220325" y="2490609"/>
                  </a:lnTo>
                  <a:lnTo>
                    <a:pt x="10219893" y="2492743"/>
                  </a:lnTo>
                  <a:lnTo>
                    <a:pt x="10205872" y="2505075"/>
                  </a:lnTo>
                  <a:lnTo>
                    <a:pt x="10203662" y="2505075"/>
                  </a:lnTo>
                  <a:lnTo>
                    <a:pt x="16668" y="2505075"/>
                  </a:lnTo>
                  <a:lnTo>
                    <a:pt x="14456" y="2505075"/>
                  </a:lnTo>
                  <a:lnTo>
                    <a:pt x="12332" y="2504643"/>
                  </a:lnTo>
                  <a:lnTo>
                    <a:pt x="0" y="2490609"/>
                  </a:lnTo>
                  <a:lnTo>
                    <a:pt x="0" y="248841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87" y="2409837"/>
              <a:ext cx="10210800" cy="2495550"/>
            </a:xfrm>
            <a:custGeom>
              <a:avLst/>
              <a:gdLst/>
              <a:ahLst/>
              <a:cxnLst/>
              <a:rect l="l" t="t" r="r" b="b"/>
              <a:pathLst>
                <a:path w="10210800" h="2495550">
                  <a:moveTo>
                    <a:pt x="4076700" y="2000250"/>
                  </a:moveTo>
                  <a:lnTo>
                    <a:pt x="0" y="2000250"/>
                  </a:lnTo>
                  <a:lnTo>
                    <a:pt x="0" y="2480043"/>
                  </a:lnTo>
                  <a:lnTo>
                    <a:pt x="2095" y="2485085"/>
                  </a:lnTo>
                  <a:lnTo>
                    <a:pt x="10464" y="2493454"/>
                  </a:lnTo>
                  <a:lnTo>
                    <a:pt x="15519" y="2495550"/>
                  </a:lnTo>
                  <a:lnTo>
                    <a:pt x="4076700" y="2495550"/>
                  </a:lnTo>
                  <a:lnTo>
                    <a:pt x="4076700" y="2000250"/>
                  </a:lnTo>
                  <a:close/>
                </a:path>
                <a:path w="10210800" h="2495550">
                  <a:moveTo>
                    <a:pt x="4076700" y="0"/>
                  </a:moveTo>
                  <a:lnTo>
                    <a:pt x="15519" y="0"/>
                  </a:lnTo>
                  <a:lnTo>
                    <a:pt x="10464" y="2095"/>
                  </a:lnTo>
                  <a:lnTo>
                    <a:pt x="2095" y="10464"/>
                  </a:lnTo>
                  <a:lnTo>
                    <a:pt x="0" y="15519"/>
                  </a:lnTo>
                  <a:lnTo>
                    <a:pt x="0" y="504825"/>
                  </a:lnTo>
                  <a:lnTo>
                    <a:pt x="4076700" y="504825"/>
                  </a:lnTo>
                  <a:lnTo>
                    <a:pt x="4076700" y="0"/>
                  </a:lnTo>
                  <a:close/>
                </a:path>
                <a:path w="10210800" h="2495550">
                  <a:moveTo>
                    <a:pt x="10210800" y="2000250"/>
                  </a:moveTo>
                  <a:lnTo>
                    <a:pt x="4086225" y="2000250"/>
                  </a:lnTo>
                  <a:lnTo>
                    <a:pt x="4086225" y="2495550"/>
                  </a:lnTo>
                  <a:lnTo>
                    <a:pt x="10195293" y="2495550"/>
                  </a:lnTo>
                  <a:lnTo>
                    <a:pt x="10200335" y="2493454"/>
                  </a:lnTo>
                  <a:lnTo>
                    <a:pt x="10208704" y="2485085"/>
                  </a:lnTo>
                  <a:lnTo>
                    <a:pt x="10210800" y="2480043"/>
                  </a:lnTo>
                  <a:lnTo>
                    <a:pt x="10210800" y="2000250"/>
                  </a:lnTo>
                  <a:close/>
                </a:path>
                <a:path w="10210800" h="2495550">
                  <a:moveTo>
                    <a:pt x="10210800" y="15519"/>
                  </a:moveTo>
                  <a:lnTo>
                    <a:pt x="10208704" y="10464"/>
                  </a:lnTo>
                  <a:lnTo>
                    <a:pt x="10200335" y="2095"/>
                  </a:lnTo>
                  <a:lnTo>
                    <a:pt x="10195293" y="0"/>
                  </a:lnTo>
                  <a:lnTo>
                    <a:pt x="4086225" y="0"/>
                  </a:lnTo>
                  <a:lnTo>
                    <a:pt x="4086225" y="504825"/>
                  </a:lnTo>
                  <a:lnTo>
                    <a:pt x="10210800" y="504825"/>
                  </a:lnTo>
                  <a:lnTo>
                    <a:pt x="10210800" y="15519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68498" y="2530475"/>
            <a:ext cx="79565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Challenge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57439" y="2530475"/>
            <a:ext cx="1726564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Solution</a:t>
            </a:r>
            <a:r>
              <a:rPr dirty="0" sz="1350" spc="-5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Implemented</a:t>
            </a:r>
            <a:endParaRPr sz="1350">
              <a:latin typeface="Roboto"/>
              <a:cs typeface="Roboto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609599" y="2914649"/>
          <a:ext cx="10287000" cy="1495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1145"/>
                <a:gridCol w="6129020"/>
              </a:tblGrid>
              <a:tr h="495300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Complex</a:t>
                      </a:r>
                      <a:r>
                        <a:rPr dirty="0" sz="1350" spc="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7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many-</a:t>
                      </a:r>
                      <a:r>
                        <a:rPr dirty="0" sz="1350" spc="-5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to-</a:t>
                      </a: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many</a:t>
                      </a:r>
                      <a:r>
                        <a:rPr dirty="0" sz="1350" spc="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relationships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Junction</a:t>
                      </a:r>
                      <a:r>
                        <a:rPr dirty="0" sz="1350" spc="-5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tables</a:t>
                      </a: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with</a:t>
                      </a:r>
                      <a:r>
                        <a:rPr dirty="0" sz="1350" spc="-5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composite</a:t>
                      </a: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keys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000000">
                        <a:alpha val="3919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Data</a:t>
                      </a: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2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integrity</a:t>
                      </a:r>
                      <a:r>
                        <a:rPr dirty="0" sz="1350" spc="-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across</a:t>
                      </a:r>
                      <a:r>
                        <a:rPr dirty="0" sz="1350" spc="-4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operations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Cascading</a:t>
                      </a:r>
                      <a:r>
                        <a:rPr dirty="0" sz="1350" spc="-6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updates</a:t>
                      </a:r>
                      <a:r>
                        <a:rPr dirty="0" sz="1350" spc="-6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and</a:t>
                      </a:r>
                      <a:r>
                        <a:rPr dirty="0" sz="1350" spc="-6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deletes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FFFFFF">
                        <a:alpha val="3919"/>
                      </a:srgbClr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Query</a:t>
                      </a:r>
                      <a:r>
                        <a:rPr dirty="0" sz="1350" spc="-4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performance</a:t>
                      </a:r>
                      <a:r>
                        <a:rPr dirty="0" sz="1350" spc="-3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on</a:t>
                      </a:r>
                      <a:r>
                        <a:rPr dirty="0" sz="1350" spc="-3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large</a:t>
                      </a:r>
                      <a:r>
                        <a:rPr dirty="0" sz="1350" spc="-3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datasets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1F263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Indexing</a:t>
                      </a:r>
                      <a:r>
                        <a:rPr dirty="0" sz="1350" spc="-45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on</a:t>
                      </a:r>
                      <a:r>
                        <a:rPr dirty="0" sz="1350" spc="-4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frequently</a:t>
                      </a:r>
                      <a:r>
                        <a:rPr dirty="0" sz="1350" spc="-4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queried</a:t>
                      </a:r>
                      <a:r>
                        <a:rPr dirty="0" sz="1350" spc="-4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350" spc="-10">
                          <a:solidFill>
                            <a:srgbClr val="D6E5EF"/>
                          </a:solidFill>
                          <a:latin typeface="Roboto"/>
                          <a:cs typeface="Roboto"/>
                        </a:rPr>
                        <a:t>columns</a:t>
                      </a:r>
                      <a:endParaRPr sz="1350">
                        <a:latin typeface="Roboto"/>
                        <a:cs typeface="Roboto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1F2632"/>
                      </a:solidFill>
                      <a:prstDash val="solid"/>
                    </a:lnL>
                    <a:solidFill>
                      <a:srgbClr val="000000">
                        <a:alpha val="391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768498" y="4530725"/>
            <a:ext cx="2056764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Historical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mission</a:t>
            </a:r>
            <a:r>
              <a:rPr dirty="0" sz="1350" spc="-6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tracking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58030" y="4530725"/>
            <a:ext cx="279400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Archive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tables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with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temporal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queries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1" name="object 11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920750"/>
            <a:ext cx="524065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85"/>
              <a:t>SQL</a:t>
            </a:r>
            <a:r>
              <a:rPr dirty="0" spc="105"/>
              <a:t> </a:t>
            </a:r>
            <a:r>
              <a:rPr dirty="0" spc="170"/>
              <a:t>Optimisation</a:t>
            </a:r>
            <a:r>
              <a:rPr dirty="0" spc="110"/>
              <a:t> </a:t>
            </a:r>
            <a:r>
              <a:rPr dirty="0" spc="160"/>
              <a:t>Applied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2066924"/>
            <a:ext cx="5029200" cy="51435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58825" y="2744787"/>
            <a:ext cx="321310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5">
                <a:solidFill>
                  <a:srgbClr val="D6E5EF"/>
                </a:solidFill>
                <a:latin typeface="Cambria"/>
                <a:cs typeface="Cambria"/>
              </a:rPr>
              <a:t>Strategic 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Indexing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40">
                <a:solidFill>
                  <a:srgbClr val="D6E5EF"/>
                </a:solidFill>
                <a:latin typeface="Roboto"/>
                <a:cs typeface="Roboto"/>
              </a:rPr>
              <a:t>B-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tree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indices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primary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foreign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keys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959475" y="2487612"/>
            <a:ext cx="375348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Query </a:t>
            </a:r>
            <a:r>
              <a:rPr dirty="0" sz="1650" spc="95">
                <a:solidFill>
                  <a:srgbClr val="D6E5EF"/>
                </a:solidFill>
                <a:latin typeface="Cambria"/>
                <a:cs typeface="Cambria"/>
              </a:rPr>
              <a:t>Refinement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WHERE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clauses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before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JOINs,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avoiding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SELECT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*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0725" y="1809749"/>
            <a:ext cx="5029200" cy="5143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58825" y="4678362"/>
            <a:ext cx="351853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Execution</a:t>
            </a: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20">
                <a:solidFill>
                  <a:srgbClr val="D6E5EF"/>
                </a:solidFill>
                <a:latin typeface="Cambria"/>
                <a:cs typeface="Cambria"/>
              </a:rPr>
              <a:t>Plans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EXPLAIN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analysis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bottleneck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identification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959475" y="4421187"/>
            <a:ext cx="274764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Normalisation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3NF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achieved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to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reduce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redundancy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0075" y="4000500"/>
            <a:ext cx="5029200" cy="5143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0725" y="3743325"/>
            <a:ext cx="5029200" cy="514350"/>
          </a:xfrm>
          <a:prstGeom prst="rect">
            <a:avLst/>
          </a:prstGeom>
        </p:spPr>
      </p:pic>
      <p:pic>
        <p:nvPicPr>
          <p:cNvPr id="11" name="object 11" descr="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577850"/>
            <a:ext cx="397573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90"/>
              <a:t>Learning</a:t>
            </a:r>
            <a:r>
              <a:rPr dirty="0" spc="135"/>
              <a:t> </a:t>
            </a:r>
            <a:r>
              <a:rPr dirty="0" spc="165"/>
              <a:t>Outcomes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38175" y="2114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38175" y="24479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27812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31146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87375" y="1554162"/>
            <a:ext cx="2356485" cy="16840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20">
                <a:solidFill>
                  <a:srgbClr val="75B8FF"/>
                </a:solidFill>
                <a:latin typeface="Cambria"/>
                <a:cs typeface="Cambria"/>
              </a:rPr>
              <a:t>Technical</a:t>
            </a:r>
            <a:r>
              <a:rPr dirty="0" sz="1650" spc="95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114">
                <a:solidFill>
                  <a:srgbClr val="75B8FF"/>
                </a:solidFill>
                <a:latin typeface="Cambria"/>
                <a:cs typeface="Cambria"/>
              </a:rPr>
              <a:t>Skills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54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Advanced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SQL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querying Database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design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principles Constraint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implementation Performance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optimisation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4162425" y="2114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162425" y="24479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162425" y="27812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162425" y="31146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110735" y="1554162"/>
            <a:ext cx="2313305" cy="16840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4">
                <a:solidFill>
                  <a:srgbClr val="75B8FF"/>
                </a:solidFill>
                <a:latin typeface="Cambria"/>
                <a:cs typeface="Cambria"/>
              </a:rPr>
              <a:t>Domain</a:t>
            </a:r>
            <a:r>
              <a:rPr dirty="0" sz="1650" spc="8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75B8FF"/>
                </a:solidFill>
                <a:latin typeface="Cambria"/>
                <a:cs typeface="Cambria"/>
              </a:rPr>
              <a:t>Knowledge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540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Naval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 Military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requirements Operational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workflows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Security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considerations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677150" y="2114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7677150" y="24479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7677150" y="27812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7677150" y="31146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7634084" y="1554162"/>
            <a:ext cx="2293620" cy="16840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5">
                <a:solidFill>
                  <a:srgbClr val="75B8FF"/>
                </a:solidFill>
                <a:latin typeface="Cambria"/>
                <a:cs typeface="Cambria"/>
              </a:rPr>
              <a:t>Professional</a:t>
            </a:r>
            <a:r>
              <a:rPr dirty="0" sz="1650" spc="10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1650" spc="75">
                <a:solidFill>
                  <a:srgbClr val="75B8FF"/>
                </a:solidFill>
                <a:latin typeface="Cambria"/>
                <a:cs typeface="Cambria"/>
              </a:rPr>
              <a:t>Growth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540"/>
              </a:spcBef>
            </a:pP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Problem-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solving</a:t>
            </a:r>
            <a:r>
              <a:rPr dirty="0" sz="1350" spc="1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approach Documentation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practises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Code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quality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standards Version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control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usage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87375" y="3578225"/>
            <a:ext cx="230695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0">
                <a:solidFill>
                  <a:srgbClr val="75B8FF"/>
                </a:solidFill>
                <a:latin typeface="Cambria"/>
                <a:cs typeface="Cambria"/>
              </a:rPr>
              <a:t>References</a:t>
            </a:r>
            <a:r>
              <a:rPr dirty="0" sz="2000" spc="2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>
                <a:solidFill>
                  <a:srgbClr val="75B8FF"/>
                </a:solidFill>
                <a:latin typeface="Cambria"/>
                <a:cs typeface="Cambria"/>
              </a:rPr>
              <a:t>&amp;</a:t>
            </a:r>
            <a:r>
              <a:rPr dirty="0" sz="2000" spc="2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65">
                <a:solidFill>
                  <a:srgbClr val="75B8FF"/>
                </a:solidFill>
                <a:latin typeface="Cambria"/>
                <a:cs typeface="Cambria"/>
              </a:rPr>
              <a:t>Tools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87375" y="4178300"/>
            <a:ext cx="5490210" cy="16313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MySQL</a:t>
            </a:r>
            <a:r>
              <a:rPr dirty="0" sz="1350" spc="-3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Documentation</a:t>
            </a:r>
            <a:r>
              <a:rPr dirty="0" sz="1350" spc="-3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•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Official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reference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syntax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best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practises</a:t>
            </a:r>
            <a:endParaRPr sz="1350">
              <a:latin typeface="Roboto"/>
              <a:cs typeface="Roboto"/>
            </a:endParaRPr>
          </a:p>
          <a:p>
            <a:pPr marL="12700" marR="476250">
              <a:lnSpc>
                <a:spcPct val="226900"/>
              </a:lnSpc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W3Schools</a:t>
            </a:r>
            <a:r>
              <a:rPr dirty="0" sz="1350" spc="-2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SQL</a:t>
            </a:r>
            <a:r>
              <a:rPr dirty="0" sz="1350" spc="-6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Tutorial</a:t>
            </a:r>
            <a:r>
              <a:rPr dirty="0" sz="1350" spc="-3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•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Interactive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learning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quick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reference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DB</a:t>
            </a:r>
            <a:r>
              <a:rPr dirty="0" sz="1350" spc="-3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Diagram.io</a:t>
            </a:r>
            <a:r>
              <a:rPr dirty="0" sz="1350" spc="-3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•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Visual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ER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diagram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creation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collaboration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GitHub</a:t>
            </a:r>
            <a:r>
              <a:rPr dirty="0" sz="1350" spc="-2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 b="1">
                <a:solidFill>
                  <a:srgbClr val="D6E5EF"/>
                </a:solidFill>
                <a:latin typeface="Roboto"/>
                <a:cs typeface="Roboto"/>
              </a:rPr>
              <a:t>Repository</a:t>
            </a:r>
            <a:r>
              <a:rPr dirty="0" sz="1350" spc="-2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•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Version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control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project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documentation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20" name="object 20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7562850"/>
          </a:xfrm>
          <a:custGeom>
            <a:avLst/>
            <a:gdLst/>
            <a:ahLst/>
            <a:cxnLst/>
            <a:rect l="l" t="t" r="r" b="b"/>
            <a:pathLst>
              <a:path w="11430000" h="7562850">
                <a:moveTo>
                  <a:pt x="11430000" y="0"/>
                </a:moveTo>
                <a:lnTo>
                  <a:pt x="0" y="0"/>
                </a:lnTo>
                <a:lnTo>
                  <a:pt x="0" y="7562850"/>
                </a:lnTo>
                <a:lnTo>
                  <a:pt x="11430000" y="75628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35"/>
              <a:t>Problem</a:t>
            </a:r>
            <a:r>
              <a:rPr dirty="0" spc="125"/>
              <a:t> </a:t>
            </a:r>
            <a:r>
              <a:rPr dirty="0" spc="160"/>
              <a:t>Statement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66750" y="1977262"/>
            <a:ext cx="258445" cy="222250"/>
          </a:xfrm>
          <a:custGeom>
            <a:avLst/>
            <a:gdLst/>
            <a:ahLst/>
            <a:cxnLst/>
            <a:rect l="l" t="t" r="r" b="b"/>
            <a:pathLst>
              <a:path w="258444" h="222250">
                <a:moveTo>
                  <a:pt x="149899" y="0"/>
                </a:moveTo>
                <a:lnTo>
                  <a:pt x="144045" y="0"/>
                </a:lnTo>
                <a:lnTo>
                  <a:pt x="136926" y="7124"/>
                </a:lnTo>
                <a:lnTo>
                  <a:pt x="136926" y="12979"/>
                </a:lnTo>
                <a:lnTo>
                  <a:pt x="225856" y="101904"/>
                </a:lnTo>
                <a:lnTo>
                  <a:pt x="4132" y="101904"/>
                </a:lnTo>
                <a:lnTo>
                  <a:pt x="0" y="106045"/>
                </a:lnTo>
                <a:lnTo>
                  <a:pt x="0" y="116141"/>
                </a:lnTo>
                <a:lnTo>
                  <a:pt x="4132" y="120281"/>
                </a:lnTo>
                <a:lnTo>
                  <a:pt x="225856" y="120281"/>
                </a:lnTo>
                <a:lnTo>
                  <a:pt x="136926" y="209207"/>
                </a:lnTo>
                <a:lnTo>
                  <a:pt x="136926" y="215061"/>
                </a:lnTo>
                <a:lnTo>
                  <a:pt x="144045" y="222186"/>
                </a:lnTo>
                <a:lnTo>
                  <a:pt x="149899" y="222186"/>
                </a:lnTo>
                <a:lnTo>
                  <a:pt x="258062" y="114020"/>
                </a:lnTo>
                <a:lnTo>
                  <a:pt x="258062" y="108165"/>
                </a:lnTo>
                <a:lnTo>
                  <a:pt x="14989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66750" y="2872612"/>
            <a:ext cx="258445" cy="222250"/>
          </a:xfrm>
          <a:custGeom>
            <a:avLst/>
            <a:gdLst/>
            <a:ahLst/>
            <a:cxnLst/>
            <a:rect l="l" t="t" r="r" b="b"/>
            <a:pathLst>
              <a:path w="258444" h="222250">
                <a:moveTo>
                  <a:pt x="149899" y="0"/>
                </a:moveTo>
                <a:lnTo>
                  <a:pt x="144045" y="0"/>
                </a:lnTo>
                <a:lnTo>
                  <a:pt x="136926" y="7124"/>
                </a:lnTo>
                <a:lnTo>
                  <a:pt x="136926" y="12979"/>
                </a:lnTo>
                <a:lnTo>
                  <a:pt x="225856" y="101904"/>
                </a:lnTo>
                <a:lnTo>
                  <a:pt x="4132" y="101904"/>
                </a:lnTo>
                <a:lnTo>
                  <a:pt x="0" y="106045"/>
                </a:lnTo>
                <a:lnTo>
                  <a:pt x="0" y="116141"/>
                </a:lnTo>
                <a:lnTo>
                  <a:pt x="4132" y="120281"/>
                </a:lnTo>
                <a:lnTo>
                  <a:pt x="225856" y="120281"/>
                </a:lnTo>
                <a:lnTo>
                  <a:pt x="136926" y="209207"/>
                </a:lnTo>
                <a:lnTo>
                  <a:pt x="136926" y="215061"/>
                </a:lnTo>
                <a:lnTo>
                  <a:pt x="144045" y="222186"/>
                </a:lnTo>
                <a:lnTo>
                  <a:pt x="149899" y="222186"/>
                </a:lnTo>
                <a:lnTo>
                  <a:pt x="258062" y="114020"/>
                </a:lnTo>
                <a:lnTo>
                  <a:pt x="258062" y="108165"/>
                </a:lnTo>
                <a:lnTo>
                  <a:pt x="14989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66750" y="3758437"/>
            <a:ext cx="258445" cy="222250"/>
          </a:xfrm>
          <a:custGeom>
            <a:avLst/>
            <a:gdLst/>
            <a:ahLst/>
            <a:cxnLst/>
            <a:rect l="l" t="t" r="r" b="b"/>
            <a:pathLst>
              <a:path w="258444" h="222250">
                <a:moveTo>
                  <a:pt x="149899" y="0"/>
                </a:moveTo>
                <a:lnTo>
                  <a:pt x="144045" y="0"/>
                </a:lnTo>
                <a:lnTo>
                  <a:pt x="136926" y="7124"/>
                </a:lnTo>
                <a:lnTo>
                  <a:pt x="136926" y="12979"/>
                </a:lnTo>
                <a:lnTo>
                  <a:pt x="225856" y="101904"/>
                </a:lnTo>
                <a:lnTo>
                  <a:pt x="4132" y="101904"/>
                </a:lnTo>
                <a:lnTo>
                  <a:pt x="0" y="106045"/>
                </a:lnTo>
                <a:lnTo>
                  <a:pt x="0" y="116141"/>
                </a:lnTo>
                <a:lnTo>
                  <a:pt x="4132" y="120281"/>
                </a:lnTo>
                <a:lnTo>
                  <a:pt x="225856" y="120281"/>
                </a:lnTo>
                <a:lnTo>
                  <a:pt x="136926" y="209207"/>
                </a:lnTo>
                <a:lnTo>
                  <a:pt x="136926" y="215061"/>
                </a:lnTo>
                <a:lnTo>
                  <a:pt x="144045" y="222186"/>
                </a:lnTo>
                <a:lnTo>
                  <a:pt x="149899" y="222186"/>
                </a:lnTo>
                <a:lnTo>
                  <a:pt x="258062" y="114020"/>
                </a:lnTo>
                <a:lnTo>
                  <a:pt x="258062" y="108165"/>
                </a:lnTo>
                <a:lnTo>
                  <a:pt x="14989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66750" y="4653787"/>
            <a:ext cx="258445" cy="222250"/>
          </a:xfrm>
          <a:custGeom>
            <a:avLst/>
            <a:gdLst/>
            <a:ahLst/>
            <a:cxnLst/>
            <a:rect l="l" t="t" r="r" b="b"/>
            <a:pathLst>
              <a:path w="258444" h="222250">
                <a:moveTo>
                  <a:pt x="149899" y="0"/>
                </a:moveTo>
                <a:lnTo>
                  <a:pt x="144045" y="0"/>
                </a:lnTo>
                <a:lnTo>
                  <a:pt x="136926" y="7124"/>
                </a:lnTo>
                <a:lnTo>
                  <a:pt x="136926" y="12979"/>
                </a:lnTo>
                <a:lnTo>
                  <a:pt x="225856" y="101904"/>
                </a:lnTo>
                <a:lnTo>
                  <a:pt x="4132" y="101904"/>
                </a:lnTo>
                <a:lnTo>
                  <a:pt x="0" y="106045"/>
                </a:lnTo>
                <a:lnTo>
                  <a:pt x="0" y="116141"/>
                </a:lnTo>
                <a:lnTo>
                  <a:pt x="4132" y="120281"/>
                </a:lnTo>
                <a:lnTo>
                  <a:pt x="225856" y="120281"/>
                </a:lnTo>
                <a:lnTo>
                  <a:pt x="136926" y="209207"/>
                </a:lnTo>
                <a:lnTo>
                  <a:pt x="136926" y="215061"/>
                </a:lnTo>
                <a:lnTo>
                  <a:pt x="144045" y="222186"/>
                </a:lnTo>
                <a:lnTo>
                  <a:pt x="149899" y="222186"/>
                </a:lnTo>
                <a:lnTo>
                  <a:pt x="258062" y="114020"/>
                </a:lnTo>
                <a:lnTo>
                  <a:pt x="258062" y="108165"/>
                </a:lnTo>
                <a:lnTo>
                  <a:pt x="149899" y="0"/>
                </a:lnTo>
                <a:close/>
              </a:path>
            </a:pathLst>
          </a:custGeom>
          <a:solidFill>
            <a:srgbClr val="D6E5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87375" y="1425574"/>
            <a:ext cx="4349750" cy="3707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75">
                <a:solidFill>
                  <a:srgbClr val="75B8FF"/>
                </a:solidFill>
                <a:latin typeface="Cambria"/>
                <a:cs typeface="Cambria"/>
              </a:rPr>
              <a:t>Current</a:t>
            </a:r>
            <a:r>
              <a:rPr dirty="0" sz="2000" spc="8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90">
                <a:solidFill>
                  <a:srgbClr val="75B8FF"/>
                </a:solidFill>
                <a:latin typeface="Cambria"/>
                <a:cs typeface="Cambria"/>
              </a:rPr>
              <a:t>State</a:t>
            </a:r>
            <a:r>
              <a:rPr dirty="0" sz="2000" spc="85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114">
                <a:solidFill>
                  <a:srgbClr val="75B8FF"/>
                </a:solidFill>
                <a:latin typeface="Cambria"/>
                <a:cs typeface="Cambria"/>
              </a:rPr>
              <a:t>Challenges</a:t>
            </a:r>
            <a:endParaRPr sz="2000">
              <a:latin typeface="Cambria"/>
              <a:cs typeface="Cambria"/>
            </a:endParaRPr>
          </a:p>
          <a:p>
            <a:pPr marL="569595" marR="5080">
              <a:lnSpc>
                <a:spcPct val="134300"/>
              </a:lnSpc>
              <a:spcBef>
                <a:spcPts val="1220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Inefficient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across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distributed naval</a:t>
            </a:r>
            <a:r>
              <a:rPr dirty="0" sz="1350" spc="-6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bases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1350">
              <a:latin typeface="Roboto"/>
              <a:cs typeface="Roboto"/>
            </a:endParaRPr>
          </a:p>
          <a:p>
            <a:pPr marL="569595" marR="308610">
              <a:lnSpc>
                <a:spcPct val="129600"/>
              </a:lnSpc>
              <a:spcBef>
                <a:spcPts val="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duplication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creating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inconsistencies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and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confusion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75"/>
              </a:spcBef>
            </a:pPr>
            <a:endParaRPr sz="1350">
              <a:latin typeface="Roboto"/>
              <a:cs typeface="Roboto"/>
            </a:endParaRPr>
          </a:p>
          <a:p>
            <a:pPr marL="569595" marR="707390">
              <a:lnSpc>
                <a:spcPct val="134300"/>
              </a:lnSpc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Siloed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departmental systems</a:t>
            </a:r>
            <a:r>
              <a:rPr dirty="0" sz="1350" spc="-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preventing integration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55"/>
              </a:spcBef>
            </a:pPr>
            <a:endParaRPr sz="1350">
              <a:latin typeface="Roboto"/>
              <a:cs typeface="Roboto"/>
            </a:endParaRPr>
          </a:p>
          <a:p>
            <a:pPr marL="569595" marR="551815">
              <a:lnSpc>
                <a:spcPct val="129600"/>
              </a:lnSpc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Limited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analytical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capabilities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for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strategic planning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0675" y="1457324"/>
            <a:ext cx="5438774" cy="5438775"/>
          </a:xfrm>
          <a:prstGeom prst="rect">
            <a:avLst/>
          </a:prstGeom>
        </p:spPr>
      </p:pic>
      <p:pic>
        <p:nvPicPr>
          <p:cNvPr id="10" name="object 10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705383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501775"/>
            <a:ext cx="4495165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580"/>
              <a:t>Thank</a:t>
            </a:r>
            <a:r>
              <a:rPr dirty="0" sz="6750" spc="200"/>
              <a:t> </a:t>
            </a:r>
            <a:r>
              <a:rPr dirty="0" sz="6750" spc="295"/>
              <a:t>You</a:t>
            </a:r>
            <a:endParaRPr sz="6750"/>
          </a:p>
        </p:txBody>
      </p:sp>
      <p:sp>
        <p:nvSpPr>
          <p:cNvPr id="3" name="object 3" descr=""/>
          <p:cNvSpPr txBox="1"/>
          <p:nvPr/>
        </p:nvSpPr>
        <p:spPr>
          <a:xfrm>
            <a:off x="587375" y="2825750"/>
            <a:ext cx="4893310" cy="821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20">
                <a:solidFill>
                  <a:srgbClr val="75B8FF"/>
                </a:solidFill>
                <a:latin typeface="Cambria"/>
                <a:cs typeface="Cambria"/>
              </a:rPr>
              <a:t>Indian</a:t>
            </a:r>
            <a:r>
              <a:rPr dirty="0" sz="2000" spc="75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165">
                <a:solidFill>
                  <a:srgbClr val="75B8FF"/>
                </a:solidFill>
                <a:latin typeface="Cambria"/>
                <a:cs typeface="Cambria"/>
              </a:rPr>
              <a:t>Navy</a:t>
            </a:r>
            <a:r>
              <a:rPr dirty="0" sz="2000" spc="8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120">
                <a:solidFill>
                  <a:srgbClr val="75B8FF"/>
                </a:solidFill>
                <a:latin typeface="Cambria"/>
                <a:cs typeface="Cambria"/>
              </a:rPr>
              <a:t>SQL</a:t>
            </a:r>
            <a:r>
              <a:rPr dirty="0" sz="2000" spc="75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60">
                <a:solidFill>
                  <a:srgbClr val="75B8FF"/>
                </a:solidFill>
                <a:latin typeface="Cambria"/>
                <a:cs typeface="Cambria"/>
              </a:rPr>
              <a:t>Project</a:t>
            </a:r>
            <a:r>
              <a:rPr dirty="0" sz="2000" spc="80">
                <a:solidFill>
                  <a:srgbClr val="75B8FF"/>
                </a:solidFill>
                <a:latin typeface="Cambria"/>
                <a:cs typeface="Cambria"/>
              </a:rPr>
              <a:t> </a:t>
            </a:r>
            <a:r>
              <a:rPr dirty="0" sz="2000" spc="110">
                <a:solidFill>
                  <a:srgbClr val="75B8FF"/>
                </a:solidFill>
                <a:latin typeface="Cambria"/>
                <a:cs typeface="Cambria"/>
              </a:rPr>
              <a:t>Review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Comprehensive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design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implementation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showcase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00075" y="3967162"/>
            <a:ext cx="10229850" cy="28575"/>
            <a:chOff x="600075" y="3967162"/>
            <a:chExt cx="10229850" cy="28575"/>
          </a:xfrm>
        </p:grpSpPr>
        <p:sp>
          <p:nvSpPr>
            <p:cNvPr id="5" name="object 5" descr=""/>
            <p:cNvSpPr/>
            <p:nvPr/>
          </p:nvSpPr>
          <p:spPr>
            <a:xfrm>
              <a:off x="600075" y="3967162"/>
              <a:ext cx="10229850" cy="28575"/>
            </a:xfrm>
            <a:custGeom>
              <a:avLst/>
              <a:gdLst/>
              <a:ahLst/>
              <a:cxnLst/>
              <a:rect l="l" t="t" r="r" b="b"/>
              <a:pathLst>
                <a:path w="10229850" h="28575">
                  <a:moveTo>
                    <a:pt x="10229850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10229850" y="28575"/>
                  </a:lnTo>
                  <a:lnTo>
                    <a:pt x="10229850" y="0"/>
                  </a:lnTo>
                  <a:close/>
                </a:path>
              </a:pathLst>
            </a:custGeom>
            <a:solidFill>
              <a:srgbClr val="D6E5EF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00075" y="3986212"/>
              <a:ext cx="10229850" cy="9525"/>
            </a:xfrm>
            <a:custGeom>
              <a:avLst/>
              <a:gdLst/>
              <a:ahLst/>
              <a:cxnLst/>
              <a:rect l="l" t="t" r="r" b="b"/>
              <a:pathLst>
                <a:path w="10229850" h="9525">
                  <a:moveTo>
                    <a:pt x="1022985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0229850" y="9525"/>
                  </a:lnTo>
                  <a:lnTo>
                    <a:pt x="10229850" y="0"/>
                  </a:lnTo>
                  <a:close/>
                </a:path>
              </a:pathLst>
            </a:custGeom>
            <a:solidFill>
              <a:srgbClr val="ECEC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87375" y="4197350"/>
            <a:ext cx="1919605" cy="697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Project</a:t>
            </a:r>
            <a:r>
              <a:rPr dirty="0" sz="1350" spc="-4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by:</a:t>
            </a:r>
            <a:r>
              <a:rPr dirty="0" sz="1350" spc="-35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[Your</a:t>
            </a: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Name]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3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b="1">
                <a:solidFill>
                  <a:srgbClr val="D6E5EF"/>
                </a:solidFill>
                <a:latin typeface="Roboto"/>
                <a:cs typeface="Roboto"/>
              </a:rPr>
              <a:t>Mentor:</a:t>
            </a:r>
            <a:r>
              <a:rPr dirty="0" sz="1350" spc="-30" b="1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[Mentor's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Name]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8" name="object 8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7362825"/>
          </a:xfrm>
          <a:custGeom>
            <a:avLst/>
            <a:gdLst/>
            <a:ahLst/>
            <a:cxnLst/>
            <a:rect l="l" t="t" r="r" b="b"/>
            <a:pathLst>
              <a:path w="11430000" h="7362825">
                <a:moveTo>
                  <a:pt x="11430000" y="0"/>
                </a:moveTo>
                <a:lnTo>
                  <a:pt x="0" y="0"/>
                </a:lnTo>
                <a:lnTo>
                  <a:pt x="0" y="7362825"/>
                </a:lnTo>
                <a:lnTo>
                  <a:pt x="11430000" y="73628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21431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375" y="2606675"/>
            <a:ext cx="536638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80"/>
              <a:t>Key</a:t>
            </a:r>
            <a:r>
              <a:rPr dirty="0" spc="114"/>
              <a:t> </a:t>
            </a:r>
            <a:r>
              <a:rPr dirty="0" spc="200"/>
              <a:t>Challenges</a:t>
            </a:r>
            <a:r>
              <a:rPr dirty="0" spc="120"/>
              <a:t> </a:t>
            </a:r>
            <a:r>
              <a:rPr dirty="0" spc="160"/>
              <a:t>Addressed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600075" y="3409950"/>
            <a:ext cx="5029200" cy="1657350"/>
            <a:chOff x="600075" y="3409950"/>
            <a:chExt cx="5029200" cy="1657350"/>
          </a:xfrm>
        </p:grpSpPr>
        <p:sp>
          <p:nvSpPr>
            <p:cNvPr id="6" name="object 6" descr=""/>
            <p:cNvSpPr/>
            <p:nvPr/>
          </p:nvSpPr>
          <p:spPr>
            <a:xfrm>
              <a:off x="600075" y="3409950"/>
              <a:ext cx="5029200" cy="1657350"/>
            </a:xfrm>
            <a:custGeom>
              <a:avLst/>
              <a:gdLst/>
              <a:ahLst/>
              <a:cxnLst/>
              <a:rect l="l" t="t" r="r" b="b"/>
              <a:pathLst>
                <a:path w="5029200" h="1657350">
                  <a:moveTo>
                    <a:pt x="501060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1635912"/>
                  </a:lnTo>
                  <a:lnTo>
                    <a:pt x="0" y="1638757"/>
                  </a:lnTo>
                  <a:lnTo>
                    <a:pt x="18588" y="1657350"/>
                  </a:lnTo>
                  <a:lnTo>
                    <a:pt x="5010607" y="1657350"/>
                  </a:lnTo>
                  <a:lnTo>
                    <a:pt x="5029200" y="1638757"/>
                  </a:lnTo>
                  <a:lnTo>
                    <a:pt x="5029200" y="18592"/>
                  </a:lnTo>
                  <a:lnTo>
                    <a:pt x="5013350" y="546"/>
                  </a:lnTo>
                  <a:lnTo>
                    <a:pt x="50106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09625" y="4067174"/>
              <a:ext cx="57150" cy="723900"/>
            </a:xfrm>
            <a:custGeom>
              <a:avLst/>
              <a:gdLst/>
              <a:ahLst/>
              <a:cxnLst/>
              <a:rect l="l" t="t" r="r" b="b"/>
              <a:pathLst>
                <a:path w="57150" h="723900">
                  <a:moveTo>
                    <a:pt x="57150" y="691527"/>
                  </a:moveTo>
                  <a:lnTo>
                    <a:pt x="32359" y="666750"/>
                  </a:lnTo>
                  <a:lnTo>
                    <a:pt x="24777" y="666750"/>
                  </a:lnTo>
                  <a:lnTo>
                    <a:pt x="0" y="691527"/>
                  </a:lnTo>
                  <a:lnTo>
                    <a:pt x="0" y="699109"/>
                  </a:lnTo>
                  <a:lnTo>
                    <a:pt x="24777" y="723900"/>
                  </a:lnTo>
                  <a:lnTo>
                    <a:pt x="32359" y="723900"/>
                  </a:lnTo>
                  <a:lnTo>
                    <a:pt x="57150" y="699109"/>
                  </a:lnTo>
                  <a:lnTo>
                    <a:pt x="57150" y="695325"/>
                  </a:lnTo>
                  <a:lnTo>
                    <a:pt x="57150" y="691527"/>
                  </a:lnTo>
                  <a:close/>
                </a:path>
                <a:path w="57150" h="723900">
                  <a:moveTo>
                    <a:pt x="57150" y="358152"/>
                  </a:moveTo>
                  <a:lnTo>
                    <a:pt x="32359" y="333375"/>
                  </a:lnTo>
                  <a:lnTo>
                    <a:pt x="24777" y="333375"/>
                  </a:lnTo>
                  <a:lnTo>
                    <a:pt x="0" y="358152"/>
                  </a:lnTo>
                  <a:lnTo>
                    <a:pt x="0" y="365734"/>
                  </a:lnTo>
                  <a:lnTo>
                    <a:pt x="24777" y="390525"/>
                  </a:lnTo>
                  <a:lnTo>
                    <a:pt x="32359" y="390525"/>
                  </a:lnTo>
                  <a:lnTo>
                    <a:pt x="57150" y="365734"/>
                  </a:lnTo>
                  <a:lnTo>
                    <a:pt x="57150" y="361950"/>
                  </a:lnTo>
                  <a:lnTo>
                    <a:pt x="57150" y="358152"/>
                  </a:lnTo>
                  <a:close/>
                </a:path>
                <a:path w="57150" h="723900">
                  <a:moveTo>
                    <a:pt x="57150" y="24777"/>
                  </a:moveTo>
                  <a:lnTo>
                    <a:pt x="32359" y="0"/>
                  </a:lnTo>
                  <a:lnTo>
                    <a:pt x="24777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77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D6E5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758825" y="3573462"/>
            <a:ext cx="2482850" cy="12839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Unstructured</a:t>
            </a:r>
            <a:r>
              <a:rPr dirty="0" sz="1650" spc="70">
                <a:solidFill>
                  <a:srgbClr val="D6E5EF"/>
                </a:solidFill>
                <a:latin typeface="Cambria"/>
                <a:cs typeface="Cambria"/>
              </a:rPr>
              <a:t> Storage</a:t>
            </a:r>
            <a:endParaRPr sz="1650">
              <a:latin typeface="Cambria"/>
              <a:cs typeface="Cambria"/>
            </a:endParaRPr>
          </a:p>
          <a:p>
            <a:pPr algn="just" marL="286385" marR="5080">
              <a:lnSpc>
                <a:spcPct val="162000"/>
              </a:lnSpc>
              <a:spcBef>
                <a:spcPts val="1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Normalised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database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design 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Entity-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relationship modelling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integrity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constraints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800725" y="3409950"/>
            <a:ext cx="5029200" cy="1657350"/>
            <a:chOff x="5800725" y="3409950"/>
            <a:chExt cx="5029200" cy="1657350"/>
          </a:xfrm>
        </p:grpSpPr>
        <p:sp>
          <p:nvSpPr>
            <p:cNvPr id="10" name="object 10" descr=""/>
            <p:cNvSpPr/>
            <p:nvPr/>
          </p:nvSpPr>
          <p:spPr>
            <a:xfrm>
              <a:off x="5800725" y="3409950"/>
              <a:ext cx="5029200" cy="1657350"/>
            </a:xfrm>
            <a:custGeom>
              <a:avLst/>
              <a:gdLst/>
              <a:ahLst/>
              <a:cxnLst/>
              <a:rect l="l" t="t" r="r" b="b"/>
              <a:pathLst>
                <a:path w="5029200" h="1657350">
                  <a:moveTo>
                    <a:pt x="5010607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635912"/>
                  </a:lnTo>
                  <a:lnTo>
                    <a:pt x="0" y="1638757"/>
                  </a:lnTo>
                  <a:lnTo>
                    <a:pt x="18592" y="1657350"/>
                  </a:lnTo>
                  <a:lnTo>
                    <a:pt x="5010607" y="1657350"/>
                  </a:lnTo>
                  <a:lnTo>
                    <a:pt x="5029200" y="1638757"/>
                  </a:lnTo>
                  <a:lnTo>
                    <a:pt x="5029200" y="18592"/>
                  </a:lnTo>
                  <a:lnTo>
                    <a:pt x="5013350" y="546"/>
                  </a:lnTo>
                  <a:lnTo>
                    <a:pt x="50106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010275" y="4067174"/>
              <a:ext cx="57150" cy="723900"/>
            </a:xfrm>
            <a:custGeom>
              <a:avLst/>
              <a:gdLst/>
              <a:ahLst/>
              <a:cxnLst/>
              <a:rect l="l" t="t" r="r" b="b"/>
              <a:pathLst>
                <a:path w="57150" h="723900">
                  <a:moveTo>
                    <a:pt x="57150" y="691527"/>
                  </a:moveTo>
                  <a:lnTo>
                    <a:pt x="32346" y="666750"/>
                  </a:lnTo>
                  <a:lnTo>
                    <a:pt x="24790" y="666750"/>
                  </a:lnTo>
                  <a:lnTo>
                    <a:pt x="0" y="691527"/>
                  </a:lnTo>
                  <a:lnTo>
                    <a:pt x="0" y="699109"/>
                  </a:lnTo>
                  <a:lnTo>
                    <a:pt x="24790" y="723900"/>
                  </a:lnTo>
                  <a:lnTo>
                    <a:pt x="32346" y="723900"/>
                  </a:lnTo>
                  <a:lnTo>
                    <a:pt x="57150" y="699109"/>
                  </a:lnTo>
                  <a:lnTo>
                    <a:pt x="57150" y="695325"/>
                  </a:lnTo>
                  <a:lnTo>
                    <a:pt x="57150" y="691527"/>
                  </a:lnTo>
                  <a:close/>
                </a:path>
                <a:path w="57150" h="723900">
                  <a:moveTo>
                    <a:pt x="57150" y="358152"/>
                  </a:moveTo>
                  <a:lnTo>
                    <a:pt x="32346" y="333375"/>
                  </a:lnTo>
                  <a:lnTo>
                    <a:pt x="24790" y="333375"/>
                  </a:lnTo>
                  <a:lnTo>
                    <a:pt x="0" y="358152"/>
                  </a:lnTo>
                  <a:lnTo>
                    <a:pt x="0" y="365734"/>
                  </a:lnTo>
                  <a:lnTo>
                    <a:pt x="24790" y="390525"/>
                  </a:lnTo>
                  <a:lnTo>
                    <a:pt x="32346" y="390525"/>
                  </a:lnTo>
                  <a:lnTo>
                    <a:pt x="57150" y="365734"/>
                  </a:lnTo>
                  <a:lnTo>
                    <a:pt x="57150" y="361950"/>
                  </a:lnTo>
                  <a:lnTo>
                    <a:pt x="57150" y="358152"/>
                  </a:lnTo>
                  <a:close/>
                </a:path>
                <a:path w="57150" h="723900">
                  <a:moveTo>
                    <a:pt x="57150" y="24777"/>
                  </a:moveTo>
                  <a:lnTo>
                    <a:pt x="32346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50"/>
                  </a:lnTo>
                  <a:lnTo>
                    <a:pt x="32346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D6E5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959475" y="3573462"/>
            <a:ext cx="2297430" cy="12839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45">
                <a:solidFill>
                  <a:srgbClr val="D6E5EF"/>
                </a:solidFill>
                <a:latin typeface="Cambria"/>
                <a:cs typeface="Cambria"/>
              </a:rPr>
              <a:t>Access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Limitations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15"/>
              </a:spcBef>
            </a:pPr>
            <a:r>
              <a:rPr dirty="0" sz="1350" spc="-35">
                <a:solidFill>
                  <a:srgbClr val="D6E5EF"/>
                </a:solidFill>
                <a:latin typeface="Roboto"/>
                <a:cs typeface="Roboto"/>
              </a:rPr>
              <a:t>Role-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based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permissions Centralised</a:t>
            </a:r>
            <a:r>
              <a:rPr dirty="0" sz="1350" spc="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authentication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Audit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logging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00075" y="5238750"/>
            <a:ext cx="5029200" cy="1657350"/>
            <a:chOff x="600075" y="5238750"/>
            <a:chExt cx="5029200" cy="1657350"/>
          </a:xfrm>
        </p:grpSpPr>
        <p:sp>
          <p:nvSpPr>
            <p:cNvPr id="14" name="object 14" descr=""/>
            <p:cNvSpPr/>
            <p:nvPr/>
          </p:nvSpPr>
          <p:spPr>
            <a:xfrm>
              <a:off x="600075" y="5238750"/>
              <a:ext cx="5029200" cy="1657350"/>
            </a:xfrm>
            <a:custGeom>
              <a:avLst/>
              <a:gdLst/>
              <a:ahLst/>
              <a:cxnLst/>
              <a:rect l="l" t="t" r="r" b="b"/>
              <a:pathLst>
                <a:path w="5029200" h="1657350">
                  <a:moveTo>
                    <a:pt x="501060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1635917"/>
                  </a:lnTo>
                  <a:lnTo>
                    <a:pt x="0" y="1638759"/>
                  </a:lnTo>
                  <a:lnTo>
                    <a:pt x="18588" y="1657348"/>
                  </a:lnTo>
                  <a:lnTo>
                    <a:pt x="5010607" y="1657348"/>
                  </a:lnTo>
                  <a:lnTo>
                    <a:pt x="5029200" y="1638759"/>
                  </a:lnTo>
                  <a:lnTo>
                    <a:pt x="5029200" y="18592"/>
                  </a:lnTo>
                  <a:lnTo>
                    <a:pt x="5013350" y="546"/>
                  </a:lnTo>
                  <a:lnTo>
                    <a:pt x="50106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09625" y="5895974"/>
              <a:ext cx="57150" cy="723900"/>
            </a:xfrm>
            <a:custGeom>
              <a:avLst/>
              <a:gdLst/>
              <a:ahLst/>
              <a:cxnLst/>
              <a:rect l="l" t="t" r="r" b="b"/>
              <a:pathLst>
                <a:path w="57150" h="723900">
                  <a:moveTo>
                    <a:pt x="57150" y="691540"/>
                  </a:moveTo>
                  <a:lnTo>
                    <a:pt x="32359" y="666750"/>
                  </a:lnTo>
                  <a:lnTo>
                    <a:pt x="24777" y="666750"/>
                  </a:lnTo>
                  <a:lnTo>
                    <a:pt x="0" y="691540"/>
                  </a:lnTo>
                  <a:lnTo>
                    <a:pt x="0" y="699122"/>
                  </a:lnTo>
                  <a:lnTo>
                    <a:pt x="24777" y="723900"/>
                  </a:lnTo>
                  <a:lnTo>
                    <a:pt x="32359" y="723900"/>
                  </a:lnTo>
                  <a:lnTo>
                    <a:pt x="57150" y="699122"/>
                  </a:lnTo>
                  <a:lnTo>
                    <a:pt x="57150" y="695325"/>
                  </a:lnTo>
                  <a:lnTo>
                    <a:pt x="57150" y="691540"/>
                  </a:lnTo>
                  <a:close/>
                </a:path>
                <a:path w="57150" h="723900">
                  <a:moveTo>
                    <a:pt x="57150" y="358165"/>
                  </a:moveTo>
                  <a:lnTo>
                    <a:pt x="32359" y="333375"/>
                  </a:lnTo>
                  <a:lnTo>
                    <a:pt x="24777" y="333375"/>
                  </a:lnTo>
                  <a:lnTo>
                    <a:pt x="0" y="358165"/>
                  </a:lnTo>
                  <a:lnTo>
                    <a:pt x="0" y="365747"/>
                  </a:lnTo>
                  <a:lnTo>
                    <a:pt x="24777" y="390525"/>
                  </a:lnTo>
                  <a:lnTo>
                    <a:pt x="32359" y="390525"/>
                  </a:lnTo>
                  <a:lnTo>
                    <a:pt x="57150" y="365747"/>
                  </a:lnTo>
                  <a:lnTo>
                    <a:pt x="57150" y="361950"/>
                  </a:lnTo>
                  <a:lnTo>
                    <a:pt x="57150" y="358165"/>
                  </a:lnTo>
                  <a:close/>
                </a:path>
                <a:path w="57150" h="723900">
                  <a:moveTo>
                    <a:pt x="57150" y="24777"/>
                  </a:moveTo>
                  <a:lnTo>
                    <a:pt x="32359" y="0"/>
                  </a:lnTo>
                  <a:lnTo>
                    <a:pt x="24777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77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D6E5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758825" y="5402262"/>
            <a:ext cx="2500630" cy="12839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Complex</a:t>
            </a:r>
            <a:r>
              <a:rPr dirty="0" sz="1650" spc="6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Reporting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1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Automated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report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generation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Custom</a:t>
            </a:r>
            <a:r>
              <a:rPr dirty="0" sz="1350" spc="-5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query</a:t>
            </a:r>
            <a:r>
              <a:rPr dirty="0" sz="1350" spc="-5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builder</a:t>
            </a:r>
            <a:endParaRPr sz="1350">
              <a:latin typeface="Roboto"/>
              <a:cs typeface="Roboto"/>
            </a:endParaRPr>
          </a:p>
          <a:p>
            <a:pPr marL="286385">
              <a:lnSpc>
                <a:spcPct val="100000"/>
              </a:lnSpc>
              <a:spcBef>
                <a:spcPts val="1005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visualisation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 tools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800725" y="5238750"/>
            <a:ext cx="5029200" cy="1657350"/>
            <a:chOff x="5800725" y="5238750"/>
            <a:chExt cx="5029200" cy="1657350"/>
          </a:xfrm>
        </p:grpSpPr>
        <p:sp>
          <p:nvSpPr>
            <p:cNvPr id="18" name="object 18" descr=""/>
            <p:cNvSpPr/>
            <p:nvPr/>
          </p:nvSpPr>
          <p:spPr>
            <a:xfrm>
              <a:off x="5800725" y="5238750"/>
              <a:ext cx="5029200" cy="1657350"/>
            </a:xfrm>
            <a:custGeom>
              <a:avLst/>
              <a:gdLst/>
              <a:ahLst/>
              <a:cxnLst/>
              <a:rect l="l" t="t" r="r" b="b"/>
              <a:pathLst>
                <a:path w="5029200" h="1657350">
                  <a:moveTo>
                    <a:pt x="5010607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635917"/>
                  </a:lnTo>
                  <a:lnTo>
                    <a:pt x="0" y="1638759"/>
                  </a:lnTo>
                  <a:lnTo>
                    <a:pt x="18592" y="1657348"/>
                  </a:lnTo>
                  <a:lnTo>
                    <a:pt x="5010607" y="1657348"/>
                  </a:lnTo>
                  <a:lnTo>
                    <a:pt x="5029200" y="1638759"/>
                  </a:lnTo>
                  <a:lnTo>
                    <a:pt x="5029200" y="18592"/>
                  </a:lnTo>
                  <a:lnTo>
                    <a:pt x="5013350" y="546"/>
                  </a:lnTo>
                  <a:lnTo>
                    <a:pt x="5010607" y="0"/>
                  </a:lnTo>
                  <a:close/>
                </a:path>
              </a:pathLst>
            </a:custGeom>
            <a:solidFill>
              <a:srgbClr val="3F45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010275" y="5895974"/>
              <a:ext cx="57150" cy="723900"/>
            </a:xfrm>
            <a:custGeom>
              <a:avLst/>
              <a:gdLst/>
              <a:ahLst/>
              <a:cxnLst/>
              <a:rect l="l" t="t" r="r" b="b"/>
              <a:pathLst>
                <a:path w="57150" h="723900">
                  <a:moveTo>
                    <a:pt x="57150" y="691540"/>
                  </a:moveTo>
                  <a:lnTo>
                    <a:pt x="32346" y="666750"/>
                  </a:lnTo>
                  <a:lnTo>
                    <a:pt x="24790" y="666750"/>
                  </a:lnTo>
                  <a:lnTo>
                    <a:pt x="0" y="691540"/>
                  </a:lnTo>
                  <a:lnTo>
                    <a:pt x="0" y="699122"/>
                  </a:lnTo>
                  <a:lnTo>
                    <a:pt x="24790" y="723900"/>
                  </a:lnTo>
                  <a:lnTo>
                    <a:pt x="32346" y="723900"/>
                  </a:lnTo>
                  <a:lnTo>
                    <a:pt x="57150" y="699122"/>
                  </a:lnTo>
                  <a:lnTo>
                    <a:pt x="57150" y="695325"/>
                  </a:lnTo>
                  <a:lnTo>
                    <a:pt x="57150" y="691540"/>
                  </a:lnTo>
                  <a:close/>
                </a:path>
                <a:path w="57150" h="723900">
                  <a:moveTo>
                    <a:pt x="57150" y="358165"/>
                  </a:moveTo>
                  <a:lnTo>
                    <a:pt x="32346" y="333375"/>
                  </a:lnTo>
                  <a:lnTo>
                    <a:pt x="24790" y="333375"/>
                  </a:lnTo>
                  <a:lnTo>
                    <a:pt x="0" y="358165"/>
                  </a:lnTo>
                  <a:lnTo>
                    <a:pt x="0" y="365747"/>
                  </a:lnTo>
                  <a:lnTo>
                    <a:pt x="24790" y="390525"/>
                  </a:lnTo>
                  <a:lnTo>
                    <a:pt x="32346" y="390525"/>
                  </a:lnTo>
                  <a:lnTo>
                    <a:pt x="57150" y="365747"/>
                  </a:lnTo>
                  <a:lnTo>
                    <a:pt x="57150" y="361950"/>
                  </a:lnTo>
                  <a:lnTo>
                    <a:pt x="57150" y="358165"/>
                  </a:lnTo>
                  <a:close/>
                </a:path>
                <a:path w="57150" h="723900">
                  <a:moveTo>
                    <a:pt x="57150" y="24777"/>
                  </a:moveTo>
                  <a:lnTo>
                    <a:pt x="32346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50"/>
                  </a:lnTo>
                  <a:lnTo>
                    <a:pt x="32346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D6E5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959475" y="5402262"/>
            <a:ext cx="2077720" cy="12839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Security</a:t>
            </a: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D6E5EF"/>
                </a:solidFill>
                <a:latin typeface="Cambria"/>
                <a:cs typeface="Cambria"/>
              </a:rPr>
              <a:t>Concerns</a:t>
            </a:r>
            <a:endParaRPr sz="1650">
              <a:latin typeface="Cambria"/>
              <a:cs typeface="Cambria"/>
            </a:endParaRPr>
          </a:p>
          <a:p>
            <a:pPr marL="286385" marR="5080">
              <a:lnSpc>
                <a:spcPct val="162000"/>
              </a:lnSpc>
              <a:spcBef>
                <a:spcPts val="15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Encrypted</a:t>
            </a: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data</a:t>
            </a:r>
            <a:r>
              <a:rPr dirty="0" sz="1350" spc="-1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storage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Access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control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lists Compliance</a:t>
            </a:r>
            <a:r>
              <a:rPr dirty="0" sz="1350" spc="-2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monitoring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21" name="object 21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6852666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6600825"/>
          </a:xfrm>
          <a:custGeom>
            <a:avLst/>
            <a:gdLst/>
            <a:ahLst/>
            <a:cxnLst/>
            <a:rect l="l" t="t" r="r" b="b"/>
            <a:pathLst>
              <a:path w="11430000" h="6600825">
                <a:moveTo>
                  <a:pt x="11430000" y="0"/>
                </a:moveTo>
                <a:lnTo>
                  <a:pt x="0" y="0"/>
                </a:lnTo>
                <a:lnTo>
                  <a:pt x="0" y="6600825"/>
                </a:lnTo>
                <a:lnTo>
                  <a:pt x="11430000" y="66008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1F26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0"/>
              <a:t>Project</a:t>
            </a:r>
            <a:r>
              <a:rPr dirty="0" spc="65"/>
              <a:t> </a:t>
            </a:r>
            <a:r>
              <a:rPr dirty="0" spc="195"/>
              <a:t>Scope</a:t>
            </a:r>
            <a:r>
              <a:rPr dirty="0" spc="65"/>
              <a:t> </a:t>
            </a:r>
            <a:r>
              <a:rPr dirty="0"/>
              <a:t>&amp;</a:t>
            </a:r>
            <a:r>
              <a:rPr dirty="0" spc="70"/>
              <a:t> </a:t>
            </a:r>
            <a:r>
              <a:rPr dirty="0" spc="114"/>
              <a:t>Future</a:t>
            </a:r>
            <a:r>
              <a:rPr dirty="0" spc="65"/>
              <a:t> </a:t>
            </a:r>
            <a:r>
              <a:rPr dirty="0" spc="210"/>
              <a:t>Vision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4300" y="1352867"/>
            <a:ext cx="3580358" cy="3579723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00075" y="5124450"/>
            <a:ext cx="10229850" cy="1000125"/>
            <a:chOff x="600075" y="5124450"/>
            <a:chExt cx="10229850" cy="1000125"/>
          </a:xfrm>
        </p:grpSpPr>
        <p:sp>
          <p:nvSpPr>
            <p:cNvPr id="6" name="object 6" descr=""/>
            <p:cNvSpPr/>
            <p:nvPr/>
          </p:nvSpPr>
          <p:spPr>
            <a:xfrm>
              <a:off x="600075" y="5124450"/>
              <a:ext cx="10229850" cy="1000125"/>
            </a:xfrm>
            <a:custGeom>
              <a:avLst/>
              <a:gdLst/>
              <a:ahLst/>
              <a:cxnLst/>
              <a:rect l="l" t="t" r="r" b="b"/>
              <a:pathLst>
                <a:path w="10229850" h="1000125">
                  <a:moveTo>
                    <a:pt x="1021125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978692"/>
                  </a:lnTo>
                  <a:lnTo>
                    <a:pt x="0" y="981534"/>
                  </a:lnTo>
                  <a:lnTo>
                    <a:pt x="18588" y="1000123"/>
                  </a:lnTo>
                  <a:lnTo>
                    <a:pt x="10211257" y="1000123"/>
                  </a:lnTo>
                  <a:lnTo>
                    <a:pt x="10229850" y="981534"/>
                  </a:lnTo>
                  <a:lnTo>
                    <a:pt x="10229850" y="18592"/>
                  </a:lnTo>
                  <a:lnTo>
                    <a:pt x="10214000" y="546"/>
                  </a:lnTo>
                  <a:lnTo>
                    <a:pt x="10211257" y="0"/>
                  </a:lnTo>
                  <a:close/>
                </a:path>
              </a:pathLst>
            </a:custGeom>
            <a:solidFill>
              <a:srgbClr val="0824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672" y="5392340"/>
              <a:ext cx="150018" cy="15001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144587" y="5288913"/>
            <a:ext cx="89560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600"/>
              </a:lnSpc>
              <a:spcBef>
                <a:spcPts val="100"/>
              </a:spcBef>
            </a:pPr>
            <a:r>
              <a:rPr dirty="0" sz="1350" b="1">
                <a:solidFill>
                  <a:srgbClr val="FFFFFF"/>
                </a:solidFill>
                <a:latin typeface="Roboto"/>
                <a:cs typeface="Roboto"/>
              </a:rPr>
              <a:t>Future</a:t>
            </a:r>
            <a:r>
              <a:rPr dirty="0" sz="135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b="1">
                <a:solidFill>
                  <a:srgbClr val="FFFFFF"/>
                </a:solidFill>
                <a:latin typeface="Roboto"/>
                <a:cs typeface="Roboto"/>
              </a:rPr>
              <a:t>Scalability:</a:t>
            </a:r>
            <a:r>
              <a:rPr dirty="0" sz="135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Roboto"/>
                <a:cs typeface="Roboto"/>
              </a:rPr>
              <a:t>Architecture</a:t>
            </a:r>
            <a:r>
              <a:rPr dirty="0" sz="135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designed</a:t>
            </a:r>
            <a:r>
              <a:rPr dirty="0" sz="135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40">
                <a:solidFill>
                  <a:srgbClr val="FFFFFF"/>
                </a:solidFill>
                <a:latin typeface="Roboto"/>
                <a:cs typeface="Roboto"/>
              </a:rPr>
              <a:t>AI-</a:t>
            </a:r>
            <a:r>
              <a:rPr dirty="0" sz="1350" spc="-30">
                <a:solidFill>
                  <a:srgbClr val="FFFFFF"/>
                </a:solidFill>
                <a:latin typeface="Roboto"/>
                <a:cs typeface="Roboto"/>
              </a:rPr>
              <a:t>based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defence</a:t>
            </a:r>
            <a:r>
              <a:rPr dirty="0" sz="135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Roboto"/>
                <a:cs typeface="Roboto"/>
              </a:rPr>
              <a:t>analytics,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Roboto"/>
                <a:cs typeface="Roboto"/>
              </a:rPr>
              <a:t>predictive</a:t>
            </a:r>
            <a:r>
              <a:rPr dirty="0" sz="135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Roboto"/>
                <a:cs typeface="Roboto"/>
              </a:rPr>
              <a:t>maintenance,</a:t>
            </a:r>
            <a:r>
              <a:rPr dirty="0" sz="135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Roboto"/>
                <a:cs typeface="Roboto"/>
              </a:rPr>
              <a:t>advanced</a:t>
            </a:r>
            <a:r>
              <a:rPr dirty="0" sz="135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Roboto"/>
                <a:cs typeface="Roboto"/>
              </a:rPr>
              <a:t>threat assessment</a:t>
            </a:r>
            <a:r>
              <a:rPr dirty="0" sz="135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Roboto"/>
                <a:cs typeface="Roboto"/>
              </a:rPr>
              <a:t>capabilities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62291" y="1535112"/>
            <a:ext cx="260413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57353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D6E5EF"/>
                </a:solidFill>
                <a:latin typeface="Cambria"/>
                <a:cs typeface="Cambria"/>
              </a:rPr>
              <a:t>Personnel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Service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records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and</a:t>
            </a:r>
            <a:r>
              <a:rPr dirty="0" sz="1350" spc="-3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qualifications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663853" y="1535112"/>
            <a:ext cx="186055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D6E5EF"/>
                </a:solidFill>
                <a:latin typeface="Cambria"/>
                <a:cs typeface="Cambria"/>
              </a:rPr>
              <a:t>Departments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Organisational</a:t>
            </a:r>
            <a:r>
              <a:rPr dirty="0" sz="1350" spc="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structure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835303" y="2811462"/>
            <a:ext cx="213931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Ships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>
                <a:solidFill>
                  <a:srgbClr val="D6E5EF"/>
                </a:solidFill>
                <a:latin typeface="Roboto"/>
                <a:cs typeface="Roboto"/>
              </a:rPr>
              <a:t>Fleet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</a:t>
            </a:r>
            <a:r>
              <a:rPr dirty="0" sz="1350" spc="-4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systems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663853" y="4087812"/>
            <a:ext cx="141732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Bases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20">
                <a:solidFill>
                  <a:srgbClr val="D6E5EF"/>
                </a:solidFill>
                <a:latin typeface="Roboto"/>
                <a:cs typeface="Roboto"/>
              </a:rPr>
              <a:t>Facility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operations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166434" y="4087812"/>
            <a:ext cx="160020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663575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D6E5EF"/>
                </a:solidFill>
                <a:latin typeface="Cambria"/>
                <a:cs typeface="Cambria"/>
              </a:rPr>
              <a:t>Missions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Operational</a:t>
            </a:r>
            <a:r>
              <a:rPr dirty="0" sz="1350" spc="-70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planning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33472" y="2811462"/>
            <a:ext cx="2061210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5">
                <a:solidFill>
                  <a:srgbClr val="D6E5EF"/>
                </a:solidFill>
                <a:latin typeface="Cambria"/>
                <a:cs typeface="Cambria"/>
              </a:rPr>
              <a:t>Training</a:t>
            </a:r>
            <a:r>
              <a:rPr dirty="0" sz="1650" spc="30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D6E5EF"/>
                </a:solidFill>
                <a:latin typeface="Cambria"/>
                <a:cs typeface="Cambria"/>
              </a:rPr>
              <a:t>&amp;</a:t>
            </a:r>
            <a:r>
              <a:rPr dirty="0" sz="1650" spc="35">
                <a:solidFill>
                  <a:srgbClr val="D6E5EF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D6E5EF"/>
                </a:solidFill>
                <a:latin typeface="Cambria"/>
                <a:cs typeface="Cambria"/>
              </a:rPr>
              <a:t>Logistics</a:t>
            </a:r>
            <a:endParaRPr sz="1650">
              <a:latin typeface="Cambria"/>
              <a:cs typeface="Cambria"/>
            </a:endParaRPr>
          </a:p>
          <a:p>
            <a:pPr marL="280035">
              <a:lnSpc>
                <a:spcPct val="100000"/>
              </a:lnSpc>
              <a:spcBef>
                <a:spcPts val="1019"/>
              </a:spcBef>
            </a:pP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Resource</a:t>
            </a:r>
            <a:r>
              <a:rPr dirty="0" sz="1350" spc="-45">
                <a:solidFill>
                  <a:srgbClr val="D6E5E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D6E5EF"/>
                </a:solidFill>
                <a:latin typeface="Roboto"/>
                <a:cs typeface="Roboto"/>
              </a:rPr>
              <a:t>management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5" name="object 15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6090666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2025-10-06T06:41:41Z</dcterms:created>
  <dcterms:modified xsi:type="dcterms:W3CDTF">2025-10-06T06:41:41Z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2025-10-06T00:00:00Z</vt:filetime>
  </property>
  <property fmtid="{D5CDD505-2E9C-101B-9397-08002B2CF9AE}" pid="3" name="LastSaved">
    <vt:filetime>2025-10-06T00:00:00Z</vt:filetime>
  </property>
  <property fmtid="{D5CDD505-2E9C-101B-9397-08002B2CF9AE}" pid="4" name="Producer">
    <vt:lpwstr>iLovePDF</vt:lpwstr>
  </property>
</Properties>
</file>